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74" r:id="rId8"/>
    <p:sldId id="275" r:id="rId9"/>
    <p:sldId id="276" r:id="rId10"/>
    <p:sldId id="277" r:id="rId11"/>
    <p:sldId id="262" r:id="rId12"/>
    <p:sldId id="263" r:id="rId13"/>
    <p:sldId id="264" r:id="rId14"/>
    <p:sldId id="265" r:id="rId15"/>
    <p:sldId id="266" r:id="rId16"/>
    <p:sldId id="272" r:id="rId17"/>
    <p:sldId id="273" r:id="rId18"/>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1D2AE0-ECB7-4A14-B23D-F4B2BF8567E4}">
  <a:tblStyle styleId="{F01D2AE0-ECB7-4A14-B23D-F4B2BF8567E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78"/>
    <p:restoredTop sz="83555"/>
  </p:normalViewPr>
  <p:slideViewPr>
    <p:cSldViewPr snapToGrid="0" snapToObjects="1">
      <p:cViewPr varScale="1">
        <p:scale>
          <a:sx n="58" d="100"/>
          <a:sy n="58" d="100"/>
        </p:scale>
        <p:origin x="68"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9624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179484" y="0"/>
            <a:ext cx="3962400" cy="3429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513910"/>
            <a:ext cx="3962400" cy="3429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98981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9326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Now that you’ve talked about what happens at the NYSF, you can start talking about who can attend, for students who might now be interested. The key points you will need to mention are all on the slide.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0733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And here are </a:t>
            </a:r>
            <a:r>
              <a:rPr lang="en-US" dirty="0"/>
              <a:t>three</a:t>
            </a:r>
            <a:r>
              <a:rPr lang="en-US" sz="1200" b="0" i="0" u="none" strike="noStrike" cap="none" dirty="0">
                <a:solidFill>
                  <a:schemeClr val="dk1"/>
                </a:solidFill>
                <a:latin typeface="Calibri"/>
                <a:ea typeface="Calibri"/>
                <a:cs typeface="Calibri"/>
                <a:sym typeface="Calibri"/>
              </a:rPr>
              <a:t> more key points to mention from the slide.</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45" name="Shape 145"/>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5752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 name="Shape 153"/>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Now that the students know what happens at NYSF and who can apply, you can start telling them more specifically about how to apply.</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If you have any stories about district selections or any pro tips for students applying – now is the time to tell them!</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54" name="Shape 154"/>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719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There are two main opportunities available to NYSF participants, following the initial January program.</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first of these is the </a:t>
            </a:r>
            <a:r>
              <a:rPr lang="en-AU" sz="1200" b="0" i="0" u="none" strike="noStrike" cap="none" dirty="0">
                <a:solidFill>
                  <a:schemeClr val="dk1"/>
                </a:solidFill>
                <a:latin typeface="Calibri"/>
                <a:ea typeface="Calibri"/>
                <a:cs typeface="Calibri"/>
                <a:sym typeface="Calibri"/>
              </a:rPr>
              <a:t>NYSF Connect Events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It’s important to explain here that each Connect event is held at a different time so that students have the option to attend all of them if they want. Attendance is optional though so students can also just pick the Connect location that is relevant to where they are interested in going. But it also lets them look at other universities and gain more information about options.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064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 second opportunity that is open exclusively to students who have attended the NYSF are the International Programs. You can mention the points on this slide.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67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These are all the corporate and university partners that supported the program in 2019. You should show this slide for a short moment, there is no need to name each individual partner.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39" name="Shape 239"/>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1992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6" name="Shape 246"/>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7" name="Shape 247"/>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68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5" name="Shape 95"/>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776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First slide!</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Add your name, rotary district number, interest group name &amp; any further details that are appropriate depending on who the presentation is for (Rotary Club or School presentation?)</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03" name="Shape 103"/>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728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Start of by reviewing the basics of the organisation and what the National Youth Science Forum is, as per the slide.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663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NYSF was established in 1983 with the first program running in 1984. Above are some of the more interesting points about the history of the </a:t>
            </a:r>
            <a:r>
              <a:rPr lang="en-US" sz="1200" b="0" i="0" u="none" strike="noStrike" cap="none" dirty="0" err="1">
                <a:solidFill>
                  <a:schemeClr val="dk1"/>
                </a:solidFill>
                <a:latin typeface="Calibri"/>
                <a:ea typeface="Calibri"/>
                <a:cs typeface="Calibri"/>
                <a:sym typeface="Calibri"/>
              </a:rPr>
              <a:t>organisation</a:t>
            </a:r>
            <a:r>
              <a:rPr lang="en-US" sz="1200" b="0" i="0" u="none" strike="noStrike" cap="none" dirty="0">
                <a:solidFill>
                  <a:schemeClr val="dk1"/>
                </a:solidFill>
                <a:latin typeface="Calibri"/>
                <a:ea typeface="Calibri"/>
                <a:cs typeface="Calibri"/>
                <a:sym typeface="Calibri"/>
              </a:rPr>
              <a:t> to let everyone know about. </a:t>
            </a:r>
            <a:endParaRPr sz="1200" b="0" i="0" u="none" strike="noStrike" cap="none" dirty="0">
              <a:solidFill>
                <a:schemeClr val="dk1"/>
              </a:solidFill>
              <a:latin typeface="Calibri"/>
              <a:ea typeface="Calibri"/>
              <a:cs typeface="Calibri"/>
              <a:sym typeface="Calibri"/>
            </a:endParaRPr>
          </a:p>
        </p:txBody>
      </p:sp>
      <p:sp>
        <p:nvSpPr>
          <p:cNvPr id="121" name="Shape 121"/>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7258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Rotarians want to hear about the opportunities their club has provided to you while younger school students want to hear about the experience they might be able to apply for in the future. Remember a key part about NYSF is that so much of the experience is a surprise for incoming students, so be particularly conscious that your audience may contain future NYSF attendees and don’t give too much away!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Here you can talk about:</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Laboratory and site visits</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Keynote addresses and lectures</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Workshops, debates and forums</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Science Dinner</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err="1">
                <a:solidFill>
                  <a:schemeClr val="dk1"/>
                </a:solidFill>
                <a:latin typeface="Calibri"/>
                <a:ea typeface="Calibri"/>
                <a:cs typeface="Calibri"/>
                <a:sym typeface="Calibri"/>
              </a:rPr>
              <a:t>Socialising</a:t>
            </a:r>
            <a:r>
              <a:rPr lang="en-US" sz="1200" b="0" i="0" u="none" strike="noStrike" cap="none" dirty="0">
                <a:solidFill>
                  <a:schemeClr val="dk1"/>
                </a:solidFill>
                <a:latin typeface="Calibri"/>
                <a:ea typeface="Calibri"/>
                <a:cs typeface="Calibri"/>
                <a:sym typeface="Calibri"/>
              </a:rPr>
              <a:t> </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Networking</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Experience life on campus at </a:t>
            </a:r>
            <a:r>
              <a:rPr lang="en-US" sz="1200" b="0" i="0" u="none" strike="noStrike" cap="none" dirty="0" err="1">
                <a:solidFill>
                  <a:schemeClr val="dk1"/>
                </a:solidFill>
                <a:latin typeface="Calibri"/>
                <a:ea typeface="Calibri"/>
                <a:cs typeface="Calibri"/>
                <a:sym typeface="Calibri"/>
              </a:rPr>
              <a:t>uni</a:t>
            </a:r>
            <a:r>
              <a:rPr lang="en-US" sz="1200" b="0" i="0" u="none" strike="noStrike" cap="none"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29" name="Shape 129"/>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5930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attend a range of laboratory and site visits across all STEM areas. The gain behind the scenes access to many world class institutions and get an idea of working as a scientist after study!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21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NYSF students hear from a range of lecturers who specialize in their field of expertise and learn about the boundless careers paths they could take.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5018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Towards the end of the program Participants hear from the Partners of NSYF, the organizations that support their program! Students hear from a range of partners that could be part of their future, whether it be study, internships, volunteering or future employment. Through the speed meet, students can ask questions to industry professionals before collecting a range of resources in the expo. To finish off the day, participants freshen up for the Science Dinner where they can continue to be inspired as they share a table with STEM professionals and hear </a:t>
            </a:r>
            <a:r>
              <a:rPr lang="en-US"/>
              <a:t>from a key-note </a:t>
            </a:r>
            <a:r>
              <a:rPr lang="en-US" dirty="0"/>
              <a:t>speaker, a leader in Australian STEM.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2636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28"/>
            <a:ext cx="103632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R="0" lvl="1" algn="ctr" rtl="0">
              <a:spcBef>
                <a:spcPts val="42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R="0" lvl="3"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R="0" lvl="4"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R="0" lvl="5"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R="0" lvl="6"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R="0" lvl="7"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R="0" lvl="8"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888888"/>
                </a:solidFill>
                <a:latin typeface="Calibri"/>
                <a:ea typeface="Calibri"/>
                <a:cs typeface="Calibri"/>
                <a:sym typeface="Calibri"/>
              </a:rPr>
              <a:t>‹#›</a:t>
            </a:fld>
            <a:endParaRPr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285037" y="1828804"/>
            <a:ext cx="5851525" cy="27432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697037" y="-812797"/>
            <a:ext cx="5851525" cy="80264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609600" y="1600203"/>
            <a:ext cx="10972800" cy="4525963"/>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963084" y="4406903"/>
            <a:ext cx="103632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963084" y="2906713"/>
            <a:ext cx="10363200" cy="1500187"/>
          </a:xfrm>
          <a:prstGeom prst="rect">
            <a:avLst/>
          </a:prstGeom>
          <a:noFill/>
          <a:ln>
            <a:noFill/>
          </a:ln>
        </p:spPr>
        <p:txBody>
          <a:bodyPr spcFirstLastPara="1" wrap="square" lIns="91425" tIns="91425" rIns="91425" bIns="91425" anchor="b" anchorCtr="0"/>
          <a:lstStyle>
            <a:lvl1pPr marL="457200" marR="0" lvl="0" indent="-228600" algn="l"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1pPr>
            <a:lvl2pPr marL="914400" marR="0" lvl="1" indent="-228600" algn="l" rtl="0">
              <a:spcBef>
                <a:spcPts val="27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2pPr>
            <a:lvl3pPr marL="1371600" marR="0" lvl="2" indent="-228600" algn="l" rtl="0">
              <a:spcBef>
                <a:spcPts val="24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3pPr>
            <a:lvl4pPr marL="1828800" marR="0" lvl="3"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4pPr>
            <a:lvl5pPr marL="2286000" marR="0" lvl="4"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5pPr>
            <a:lvl6pPr marL="2743200" marR="0" lvl="5"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6pPr>
            <a:lvl7pPr marL="3200400" marR="0" lvl="6"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7pPr>
            <a:lvl8pPr marL="3657600" marR="0" lvl="7"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8pPr>
            <a:lvl9pPr marL="4114800" marR="0" lvl="8"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609600" y="1600203"/>
            <a:ext cx="5384800" cy="4525963"/>
          </a:xfrm>
          <a:prstGeom prst="rect">
            <a:avLst/>
          </a:prstGeom>
          <a:noFill/>
          <a:ln>
            <a:noFill/>
          </a:ln>
        </p:spPr>
        <p:txBody>
          <a:bodyPr spcFirstLastPara="1" wrap="square" lIns="91425" tIns="91425" rIns="91425" bIns="91425" anchor="t" anchorCtr="0"/>
          <a:lstStyle>
            <a:lvl1pPr marL="457200" marR="0" lvl="0"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97600" y="1600203"/>
            <a:ext cx="5384800" cy="4525963"/>
          </a:xfrm>
          <a:prstGeom prst="rect">
            <a:avLst/>
          </a:prstGeom>
          <a:noFill/>
          <a:ln>
            <a:noFill/>
          </a:ln>
        </p:spPr>
        <p:txBody>
          <a:bodyPr spcFirstLastPara="1" wrap="square" lIns="91425" tIns="91425" rIns="91425" bIns="91425" anchor="t" anchorCtr="0"/>
          <a:lstStyle>
            <a:lvl1pPr marL="457200" marR="0" lvl="0"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609600" y="1535113"/>
            <a:ext cx="5386917" cy="639762"/>
          </a:xfrm>
          <a:prstGeom prst="rect">
            <a:avLst/>
          </a:prstGeom>
          <a:noFill/>
          <a:ln>
            <a:noFill/>
          </a:ln>
        </p:spPr>
        <p:txBody>
          <a:bodyPr spcFirstLastPara="1" wrap="square" lIns="91425" tIns="91425" rIns="91425" bIns="91425" anchor="b" anchorCtr="0"/>
          <a:lstStyle>
            <a:lvl1pPr marL="457200" marR="0" lvl="0"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spcBef>
                <a:spcPts val="3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spcBef>
                <a:spcPts val="270"/>
              </a:spcBef>
              <a:spcAft>
                <a:spcPts val="0"/>
              </a:spcAft>
              <a:buClr>
                <a:schemeClr val="dk1"/>
              </a:buClr>
              <a:buSzPts val="135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09600" y="2174875"/>
            <a:ext cx="5386917" cy="3951288"/>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93369" y="1535113"/>
            <a:ext cx="5389033" cy="639762"/>
          </a:xfrm>
          <a:prstGeom prst="rect">
            <a:avLst/>
          </a:prstGeom>
          <a:noFill/>
          <a:ln>
            <a:noFill/>
          </a:ln>
        </p:spPr>
        <p:txBody>
          <a:bodyPr spcFirstLastPara="1" wrap="square" lIns="91425" tIns="91425" rIns="91425" bIns="91425" anchor="b" anchorCtr="0"/>
          <a:lstStyle>
            <a:lvl1pPr marL="457200" marR="0" lvl="0"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spcBef>
                <a:spcPts val="3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spcBef>
                <a:spcPts val="270"/>
              </a:spcBef>
              <a:spcAft>
                <a:spcPts val="0"/>
              </a:spcAft>
              <a:buClr>
                <a:schemeClr val="dk1"/>
              </a:buClr>
              <a:buSzPts val="135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93369" y="2174875"/>
            <a:ext cx="5389033" cy="3951288"/>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2" y="273050"/>
            <a:ext cx="4011084"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15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4766733" y="273053"/>
            <a:ext cx="6815667" cy="5853113"/>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09602" y="1435103"/>
            <a:ext cx="4011084" cy="4691063"/>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chemeClr val="dk1"/>
              </a:buClr>
              <a:buSzPts val="1050"/>
              <a:buFont typeface="Arial"/>
              <a:buNone/>
              <a:defRPr sz="1050" b="0" i="0" u="none" strike="noStrike" cap="none">
                <a:solidFill>
                  <a:schemeClr val="dk1"/>
                </a:solidFill>
                <a:latin typeface="Calibri"/>
                <a:ea typeface="Calibri"/>
                <a:cs typeface="Calibri"/>
                <a:sym typeface="Calibri"/>
              </a:defRPr>
            </a:lvl1pPr>
            <a:lvl2pPr marL="914400" marR="0" lvl="1"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3pPr>
            <a:lvl4pPr marL="1828800" marR="0" lvl="3"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4pPr>
            <a:lvl5pPr marL="2286000" marR="0" lvl="4"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5pPr>
            <a:lvl6pPr marL="2743200" marR="0" lvl="5"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6pPr>
            <a:lvl7pPr marL="3200400" marR="0" lvl="6"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7pPr>
            <a:lvl8pPr marL="3657600" marR="0" lvl="7"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8pPr>
            <a:lvl9pPr marL="4114800" marR="0" lvl="8"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389717" y="4800600"/>
            <a:ext cx="73152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15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t" anchorCtr="0"/>
          <a:lstStyle>
            <a:lvl1pPr marR="0" lvl="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2389717" y="5367338"/>
            <a:ext cx="7315200" cy="804862"/>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chemeClr val="dk1"/>
              </a:buClr>
              <a:buSzPts val="1050"/>
              <a:buFont typeface="Arial"/>
              <a:buNone/>
              <a:defRPr sz="1050" b="0" i="0" u="none" strike="noStrike" cap="none">
                <a:solidFill>
                  <a:schemeClr val="dk1"/>
                </a:solidFill>
                <a:latin typeface="Calibri"/>
                <a:ea typeface="Calibri"/>
                <a:cs typeface="Calibri"/>
                <a:sym typeface="Calibri"/>
              </a:defRPr>
            </a:lvl1pPr>
            <a:lvl2pPr marL="914400" marR="0" lvl="1"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3pPr>
            <a:lvl4pPr marL="1828800" marR="0" lvl="3"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4pPr>
            <a:lvl5pPr marL="2286000" marR="0" lvl="4"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5pPr>
            <a:lvl6pPr marL="2743200" marR="0" lvl="5"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6pPr>
            <a:lvl7pPr marL="3200400" marR="0" lvl="6"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7pPr>
            <a:lvl8pPr marL="3657600" marR="0" lvl="7"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8pPr>
            <a:lvl9pPr marL="4114800" marR="0" lvl="8"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09600" y="1600203"/>
            <a:ext cx="10972800" cy="4525963"/>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888888"/>
                </a:solidFill>
                <a:latin typeface="Calibri"/>
                <a:ea typeface="Calibri"/>
                <a:cs typeface="Calibri"/>
                <a:sym typeface="Calibri"/>
              </a:rPr>
              <a:t>‹#›</a:t>
            </a:fld>
            <a:endParaRPr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nysf.edu.a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22.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1.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txBox="1"/>
          <p:nvPr/>
        </p:nvSpPr>
        <p:spPr>
          <a:xfrm>
            <a:off x="2276475" y="378628"/>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National Youth Science Forum</a:t>
            </a:r>
            <a:endParaRPr/>
          </a:p>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Template presentation</a:t>
            </a:r>
            <a:endParaRPr/>
          </a:p>
        </p:txBody>
      </p:sp>
      <p:sp>
        <p:nvSpPr>
          <p:cNvPr id="91" name="Shape 91"/>
          <p:cNvSpPr txBox="1"/>
          <p:nvPr/>
        </p:nvSpPr>
        <p:spPr>
          <a:xfrm>
            <a:off x="2962274" y="2281009"/>
            <a:ext cx="6821805" cy="29626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This template is designed to make your presentations about the NYSF a little bit easier.</a:t>
            </a:r>
            <a:endParaRPr/>
          </a:p>
          <a:p>
            <a:pPr marL="0" marR="0" lvl="0" indent="0" algn="l" rtl="0">
              <a:spcBef>
                <a:spcPts val="480"/>
              </a:spcBef>
              <a:spcAft>
                <a:spcPts val="0"/>
              </a:spcAft>
              <a:buClr>
                <a:schemeClr val="dk1"/>
              </a:buClr>
              <a:buSzPts val="2400"/>
              <a:buFont typeface="Arial"/>
              <a:buNone/>
            </a:pPr>
            <a:r>
              <a:rPr lang="en-US" sz="2400">
                <a:solidFill>
                  <a:schemeClr val="dk1"/>
                </a:solidFill>
                <a:latin typeface="Calibri"/>
                <a:ea typeface="Calibri"/>
                <a:cs typeface="Calibri"/>
                <a:sym typeface="Calibri"/>
              </a:rPr>
              <a:t>Please use these slides as a base and add your own photos, stories &amp; comments as you go! </a:t>
            </a:r>
            <a:endParaRPr/>
          </a:p>
          <a:p>
            <a:pPr marL="0" marR="0" lvl="0" indent="0" algn="l" rtl="0">
              <a:spcBef>
                <a:spcPts val="480"/>
              </a:spcBef>
              <a:spcAft>
                <a:spcPts val="0"/>
              </a:spcAft>
              <a:buClr>
                <a:schemeClr val="dk1"/>
              </a:buClr>
              <a:buSzPts val="2400"/>
              <a:buFont typeface="Arial"/>
              <a:buNone/>
            </a:pPr>
            <a:r>
              <a:rPr lang="en-US" sz="2400">
                <a:solidFill>
                  <a:schemeClr val="dk1"/>
                </a:solidFill>
                <a:latin typeface="Calibri"/>
                <a:ea typeface="Calibri"/>
                <a:cs typeface="Calibri"/>
                <a:sym typeface="Calibri"/>
              </a:rPr>
              <a:t>Ensure you read the notes sections of each slide for more ideas. (Delete this slide before you make your presentation!)</a:t>
            </a:r>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B0CB70-37FD-BF48-898A-96BCDCA67DA1}"/>
              </a:ext>
            </a:extLst>
          </p:cNvPr>
          <p:cNvPicPr>
            <a:picLocks noChangeAspect="1"/>
          </p:cNvPicPr>
          <p:nvPr/>
        </p:nvPicPr>
        <p:blipFill>
          <a:blip r:embed="rId2"/>
          <a:stretch>
            <a:fillRect/>
          </a:stretch>
        </p:blipFill>
        <p:spPr>
          <a:xfrm>
            <a:off x="-408215" y="-1541915"/>
            <a:ext cx="13503729" cy="9000201"/>
          </a:xfrm>
          <a:prstGeom prst="rect">
            <a:avLst/>
          </a:prstGeom>
        </p:spPr>
      </p:pic>
      <p:sp>
        <p:nvSpPr>
          <p:cNvPr id="2" name="Title 1">
            <a:extLst>
              <a:ext uri="{FF2B5EF4-FFF2-40B4-BE49-F238E27FC236}">
                <a16:creationId xmlns:a16="http://schemas.microsoft.com/office/drawing/2014/main" id="{431272D2-0ACC-5A47-AF6C-BBA11F9CC9D1}"/>
              </a:ext>
            </a:extLst>
          </p:cNvPr>
          <p:cNvSpPr>
            <a:spLocks noGrp="1"/>
          </p:cNvSpPr>
          <p:nvPr>
            <p:ph type="title"/>
          </p:nvPr>
        </p:nvSpPr>
        <p:spPr>
          <a:xfrm>
            <a:off x="256959" y="5735094"/>
            <a:ext cx="4404612" cy="739614"/>
          </a:xfrm>
          <a:solidFill>
            <a:schemeClr val="bg1"/>
          </a:solidFill>
        </p:spPr>
        <p:txBody>
          <a:bodyPr/>
          <a:lstStyle/>
          <a:p>
            <a:r>
              <a:rPr lang="en-US" dirty="0"/>
              <a:t>Socialising and FUN! </a:t>
            </a:r>
          </a:p>
        </p:txBody>
      </p:sp>
    </p:spTree>
    <p:extLst>
      <p:ext uri="{BB962C8B-B14F-4D97-AF65-F5344CB8AC3E}">
        <p14:creationId xmlns:p14="http://schemas.microsoft.com/office/powerpoint/2010/main" val="1552771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40" name="Shape 140"/>
          <p:cNvSpPr/>
          <p:nvPr/>
        </p:nvSpPr>
        <p:spPr>
          <a:xfrm>
            <a:off x="908438" y="576135"/>
            <a:ext cx="10375124"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Who can attend the NYSF Year 12 Program?</a:t>
            </a:r>
            <a:endParaRPr dirty="0"/>
          </a:p>
        </p:txBody>
      </p:sp>
      <p:sp>
        <p:nvSpPr>
          <p:cNvPr id="141" name="Shape 141"/>
          <p:cNvSpPr txBox="1"/>
          <p:nvPr/>
        </p:nvSpPr>
        <p:spPr>
          <a:xfrm>
            <a:off x="1084843" y="960855"/>
            <a:ext cx="10022313" cy="55399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Students who:</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Are currently in year 11 and will move on to year 12 next year</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Are interested in science, technology, engineering and </a:t>
            </a:r>
            <a:r>
              <a:rPr lang="en-US" sz="2400" dirty="0" err="1">
                <a:solidFill>
                  <a:schemeClr val="dk1"/>
                </a:solidFill>
                <a:latin typeface="Calibri"/>
                <a:ea typeface="Calibri"/>
                <a:cs typeface="Calibri"/>
                <a:sym typeface="Calibri"/>
              </a:rPr>
              <a:t>maths</a:t>
            </a:r>
            <a:r>
              <a:rPr lang="en-US" sz="2400" dirty="0">
                <a:solidFill>
                  <a:schemeClr val="dk1"/>
                </a:solidFill>
                <a:latin typeface="Calibri"/>
                <a:ea typeface="Calibri"/>
                <a:cs typeface="Calibri"/>
                <a:sym typeface="Calibri"/>
              </a:rPr>
              <a:t> (STEM)</a:t>
            </a: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Are involved in community and extracurricular activities</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Anyone from all over Australia can apply</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49" name="Shape 149"/>
          <p:cNvSpPr/>
          <p:nvPr/>
        </p:nvSpPr>
        <p:spPr>
          <a:xfrm>
            <a:off x="1014763" y="141962"/>
            <a:ext cx="10313638"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rgbClr val="1C1C1C"/>
                </a:solidFill>
                <a:latin typeface="Calibri"/>
                <a:ea typeface="Calibri"/>
                <a:cs typeface="Calibri"/>
                <a:sym typeface="Calibri"/>
              </a:rPr>
              <a:t>Who can attend the NYSF Year 12 Program?</a:t>
            </a:r>
            <a:endParaRPr/>
          </a:p>
        </p:txBody>
      </p:sp>
      <p:sp>
        <p:nvSpPr>
          <p:cNvPr id="150" name="Shape 150"/>
          <p:cNvSpPr txBox="1"/>
          <p:nvPr/>
        </p:nvSpPr>
        <p:spPr>
          <a:xfrm>
            <a:off x="727742" y="996327"/>
            <a:ext cx="5093700" cy="4781486"/>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dk1"/>
              </a:buClr>
              <a:buSzPts val="2400"/>
            </a:pPr>
            <a:endParaRPr lang="en-US"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In 2021, there are places for nearly 600 students in three sessions, selected through the 21 Rotary districts.  </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Regional quotas for each Rotary district ensuring equity of access for students from remote and regional areas.</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 name="Picture 2" descr="A group of people in a tent&#10;&#10;Description automatically generated">
            <a:extLst>
              <a:ext uri="{FF2B5EF4-FFF2-40B4-BE49-F238E27FC236}">
                <a16:creationId xmlns:a16="http://schemas.microsoft.com/office/drawing/2014/main" id="{C2AA19AB-DD6C-EA40-A215-DCBEBCE2B48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178478" y="1256963"/>
            <a:ext cx="5373928" cy="403044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57" name="Shape 157"/>
          <p:cNvSpPr/>
          <p:nvPr/>
        </p:nvSpPr>
        <p:spPr>
          <a:xfrm>
            <a:off x="850900" y="251500"/>
            <a:ext cx="10363200"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rgbClr val="1C1C1C"/>
                </a:solidFill>
                <a:latin typeface="Calibri"/>
                <a:ea typeface="Calibri"/>
                <a:cs typeface="Calibri"/>
                <a:sym typeface="Calibri"/>
              </a:rPr>
              <a:t>How to apply for the NYSF Year 12 Program</a:t>
            </a:r>
            <a:endParaRPr/>
          </a:p>
        </p:txBody>
      </p:sp>
      <p:sp>
        <p:nvSpPr>
          <p:cNvPr id="158" name="Shape 158"/>
          <p:cNvSpPr txBox="1"/>
          <p:nvPr/>
        </p:nvSpPr>
        <p:spPr>
          <a:xfrm>
            <a:off x="1308100" y="1206500"/>
            <a:ext cx="9906000" cy="517064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Applications are taken online through the NYSF database – </a:t>
            </a:r>
            <a:r>
              <a:rPr lang="en-US" sz="2400" u="sng" dirty="0">
                <a:solidFill>
                  <a:schemeClr val="hlink"/>
                </a:solidFill>
                <a:latin typeface="Calibri"/>
                <a:ea typeface="Calibri"/>
                <a:cs typeface="Calibri"/>
                <a:sym typeface="Calibri"/>
                <a:hlinkClick r:id="rId4"/>
              </a:rPr>
              <a:t>www.nysf.edu.au</a:t>
            </a:r>
            <a:r>
              <a:rPr lang="en-US" sz="2400" dirty="0">
                <a:solidFill>
                  <a:schemeClr val="dk1"/>
                </a:solidFill>
                <a:latin typeface="Calibri"/>
                <a:ea typeface="Calibri"/>
                <a:cs typeface="Calibri"/>
                <a:sym typeface="Calibri"/>
              </a:rPr>
              <a:t>. All information you need is here, including fee information</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Applications open early March and close 20 July each year</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An application will need to be endorsed by a local Rotary club, </a:t>
            </a:r>
            <a:r>
              <a:rPr lang="en-AU" sz="2400" dirty="0">
                <a:solidFill>
                  <a:schemeClr val="dk1"/>
                </a:solidFill>
                <a:latin typeface="Calibri"/>
                <a:ea typeface="Calibri"/>
                <a:cs typeface="Calibri"/>
                <a:sym typeface="Calibri"/>
              </a:rPr>
              <a:t>students may be starting to contact you! </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If a club endorses a student, their application is forwarded for selection to represent your Rotary District</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65" name="Shape 165"/>
          <p:cNvSpPr/>
          <p:nvPr/>
        </p:nvSpPr>
        <p:spPr>
          <a:xfrm>
            <a:off x="458854" y="276578"/>
            <a:ext cx="11201399"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After the NYSF Year 12 Program</a:t>
            </a:r>
            <a:endParaRPr dirty="0"/>
          </a:p>
        </p:txBody>
      </p:sp>
      <p:sp>
        <p:nvSpPr>
          <p:cNvPr id="166" name="Shape 166"/>
          <p:cNvSpPr txBox="1"/>
          <p:nvPr/>
        </p:nvSpPr>
        <p:spPr>
          <a:xfrm>
            <a:off x="752927" y="1309954"/>
            <a:ext cx="6243672" cy="22775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chemeClr val="dk1"/>
                </a:solidFill>
                <a:latin typeface="Calibri"/>
                <a:ea typeface="Calibri"/>
                <a:cs typeface="Calibri"/>
                <a:sym typeface="Calibri"/>
              </a:rPr>
              <a:t>NYSF </a:t>
            </a:r>
            <a:r>
              <a:rPr lang="en-AU" sz="2800" b="1" dirty="0">
                <a:solidFill>
                  <a:schemeClr val="dk1"/>
                </a:solidFill>
                <a:latin typeface="Calibri"/>
                <a:ea typeface="Calibri"/>
                <a:cs typeface="Calibri"/>
                <a:sym typeface="Calibri"/>
              </a:rPr>
              <a:t>Connect Events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Connect Events are primarily held during school holidays in the same year following the NYSF Year 12 Program</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Students can visit different universities to where they stayed in January</a:t>
            </a:r>
          </a:p>
          <a:p>
            <a:pPr marL="457200" marR="0" lvl="0" indent="-457200" algn="l" rtl="0">
              <a:spcBef>
                <a:spcPts val="0"/>
              </a:spcBef>
              <a:spcAft>
                <a:spcPts val="0"/>
              </a:spcAft>
              <a:buClr>
                <a:schemeClr val="dk1"/>
              </a:buClr>
              <a:buSzPts val="2400"/>
              <a:buFont typeface="Arial"/>
              <a:buChar char="•"/>
            </a:pPr>
            <a:endParaRPr lang="en-US" sz="24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Visits are also on offer to corporate and other partners who will host site tours</a:t>
            </a:r>
            <a:endParaRPr sz="18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7594FB7-D193-F54A-B38E-A937EC758C67}"/>
              </a:ext>
            </a:extLst>
          </p:cNvPr>
          <p:cNvPicPr>
            <a:picLocks noChangeAspect="1"/>
          </p:cNvPicPr>
          <p:nvPr/>
        </p:nvPicPr>
        <p:blipFill>
          <a:blip r:embed="rId4"/>
          <a:stretch>
            <a:fillRect/>
          </a:stretch>
        </p:blipFill>
        <p:spPr>
          <a:xfrm>
            <a:off x="6996599" y="1837823"/>
            <a:ext cx="4546066" cy="318235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74" name="Shape 174"/>
          <p:cNvSpPr/>
          <p:nvPr/>
        </p:nvSpPr>
        <p:spPr>
          <a:xfrm>
            <a:off x="1771650" y="258623"/>
            <a:ext cx="8648699"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After the NYSF Year 12 Program</a:t>
            </a:r>
            <a:endParaRPr dirty="0"/>
          </a:p>
        </p:txBody>
      </p:sp>
      <p:sp>
        <p:nvSpPr>
          <p:cNvPr id="175" name="Shape 175"/>
          <p:cNvSpPr txBox="1"/>
          <p:nvPr/>
        </p:nvSpPr>
        <p:spPr>
          <a:xfrm>
            <a:off x="913772" y="1698979"/>
            <a:ext cx="9845288" cy="49003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28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b="1" dirty="0">
                <a:solidFill>
                  <a:schemeClr val="dk1"/>
                </a:solidFill>
                <a:latin typeface="Calibri"/>
                <a:ea typeface="Calibri"/>
                <a:cs typeface="Calibri"/>
                <a:sym typeface="Calibri"/>
              </a:rPr>
              <a:t>International Programs</a:t>
            </a:r>
            <a:endParaRPr dirty="0"/>
          </a:p>
          <a:p>
            <a:pPr marL="457200" marR="0" lvl="0" indent="-3048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lvl="3" indent="-342900">
              <a:buClr>
                <a:schemeClr val="dk1"/>
              </a:buClr>
              <a:buSzPts val="2400"/>
              <a:buFont typeface="Arial" panose="020B0604020202020204" pitchFamily="34" charset="0"/>
              <a:buChar char="•"/>
            </a:pPr>
            <a:r>
              <a:rPr lang="en-US" sz="2400" dirty="0">
                <a:solidFill>
                  <a:schemeClr val="dk1"/>
                </a:solidFill>
                <a:latin typeface="Calibri"/>
                <a:ea typeface="Calibri"/>
                <a:cs typeface="Calibri"/>
                <a:sym typeface="Calibri"/>
              </a:rPr>
              <a:t>In 2020 NYSF Alumni can apply for a place at the </a:t>
            </a:r>
            <a:r>
              <a:rPr lang="en-AU" sz="2400" dirty="0">
                <a:solidFill>
                  <a:schemeClr val="dk1"/>
                </a:solidFill>
                <a:latin typeface="Calibri"/>
                <a:ea typeface="Calibri"/>
                <a:cs typeface="Calibri"/>
                <a:sym typeface="Calibri"/>
              </a:rPr>
              <a:t>London International Youth Science Forum (LIYSF) London, England</a:t>
            </a:r>
          </a:p>
          <a:p>
            <a:pPr marL="342900" lvl="8" indent="-342900">
              <a:buClr>
                <a:schemeClr val="dk1"/>
              </a:buClr>
              <a:buSzPts val="2400"/>
              <a:buFont typeface="Arial" panose="020B0604020202020204" pitchFamily="34" charset="0"/>
              <a:buChar char="•"/>
            </a:pPr>
            <a:r>
              <a:rPr lang="en-AU" sz="2400" dirty="0">
                <a:solidFill>
                  <a:schemeClr val="dk1"/>
                </a:solidFill>
                <a:latin typeface="Calibri"/>
                <a:ea typeface="Calibri"/>
                <a:cs typeface="Calibri"/>
                <a:sym typeface="Calibri"/>
              </a:rPr>
              <a:t>LIYSF has been running for more than 50 years and attracts over 500 students from almost 75 countries for a two-week session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pic>
        <p:nvPicPr>
          <p:cNvPr id="4" name="Picture 3">
            <a:extLst>
              <a:ext uri="{FF2B5EF4-FFF2-40B4-BE49-F238E27FC236}">
                <a16:creationId xmlns:a16="http://schemas.microsoft.com/office/drawing/2014/main" id="{76566127-55C8-ED4F-AEF4-EA87DEA57C3A}"/>
              </a:ext>
            </a:extLst>
          </p:cNvPr>
          <p:cNvPicPr>
            <a:picLocks noChangeAspect="1"/>
          </p:cNvPicPr>
          <p:nvPr/>
        </p:nvPicPr>
        <p:blipFill>
          <a:blip r:embed="rId4"/>
          <a:stretch>
            <a:fillRect/>
          </a:stretch>
        </p:blipFill>
        <p:spPr>
          <a:xfrm>
            <a:off x="699725" y="0"/>
            <a:ext cx="10469018" cy="588882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Shape 250"/>
          <p:cNvSpPr txBox="1"/>
          <p:nvPr/>
        </p:nvSpPr>
        <p:spPr>
          <a:xfrm>
            <a:off x="2887073" y="1392721"/>
            <a:ext cx="6763043"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dirty="0" err="1">
                <a:solidFill>
                  <a:schemeClr val="dk1"/>
                </a:solidFill>
                <a:latin typeface="Calibri"/>
                <a:ea typeface="Calibri"/>
                <a:cs typeface="Calibri"/>
                <a:sym typeface="Calibri"/>
              </a:rPr>
              <a:t>www.nysf.edu.au</a:t>
            </a:r>
            <a:endParaRPr sz="2800" dirty="0">
              <a:solidFill>
                <a:schemeClr val="dk1"/>
              </a:solidFill>
              <a:latin typeface="Calibri"/>
              <a:ea typeface="Calibri"/>
              <a:cs typeface="Calibri"/>
              <a:sym typeface="Calibri"/>
            </a:endParaRPr>
          </a:p>
        </p:txBody>
      </p:sp>
      <p:pic>
        <p:nvPicPr>
          <p:cNvPr id="251" name="Shape 251"/>
          <p:cNvPicPr preferRelativeResize="0"/>
          <p:nvPr/>
        </p:nvPicPr>
        <p:blipFill rotWithShape="1">
          <a:blip r:embed="rId3">
            <a:alphaModFix/>
          </a:blip>
          <a:srcRect/>
          <a:stretch/>
        </p:blipFill>
        <p:spPr>
          <a:xfrm>
            <a:off x="6083300" y="3149600"/>
            <a:ext cx="9600" cy="535200"/>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534" y="358025"/>
            <a:ext cx="3823061" cy="11009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7963" y="400985"/>
            <a:ext cx="2703576" cy="1014984"/>
          </a:xfrm>
          <a:prstGeom prst="rect">
            <a:avLst/>
          </a:prstGeom>
        </p:spPr>
      </p:pic>
      <p:pic>
        <p:nvPicPr>
          <p:cNvPr id="9" name="Picture 8" descr="A group of people standing in front of a crowd&#10;&#10;Description automatically generated">
            <a:extLst>
              <a:ext uri="{FF2B5EF4-FFF2-40B4-BE49-F238E27FC236}">
                <a16:creationId xmlns:a16="http://schemas.microsoft.com/office/drawing/2014/main" id="{856C7C55-4581-5345-AA31-7DB2ED72074B}"/>
              </a:ext>
            </a:extLst>
          </p:cNvPr>
          <p:cNvPicPr>
            <a:picLocks noChangeAspect="1"/>
          </p:cNvPicPr>
          <p:nvPr/>
        </p:nvPicPr>
        <p:blipFill>
          <a:blip r:embed="rId6"/>
          <a:stretch>
            <a:fillRect/>
          </a:stretch>
        </p:blipFill>
        <p:spPr>
          <a:xfrm>
            <a:off x="3546600" y="2049021"/>
            <a:ext cx="5642811" cy="45142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a:stretch/>
        </p:blipFill>
        <p:spPr>
          <a:xfrm>
            <a:off x="6083300" y="3149600"/>
            <a:ext cx="9600" cy="535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252" y="1764026"/>
            <a:ext cx="2843034" cy="818692"/>
          </a:xfrm>
          <a:prstGeom prst="rect">
            <a:avLst/>
          </a:prstGeom>
        </p:spPr>
      </p:pic>
      <p:sp>
        <p:nvSpPr>
          <p:cNvPr id="13" name="TextBox 12">
            <a:extLst>
              <a:ext uri="{FF2B5EF4-FFF2-40B4-BE49-F238E27FC236}">
                <a16:creationId xmlns:a16="http://schemas.microsoft.com/office/drawing/2014/main" id="{AD4E51B4-9FA8-FB48-8C93-F403840ABF58}"/>
              </a:ext>
            </a:extLst>
          </p:cNvPr>
          <p:cNvSpPr txBox="1"/>
          <p:nvPr/>
        </p:nvSpPr>
        <p:spPr>
          <a:xfrm>
            <a:off x="0" y="2899970"/>
            <a:ext cx="5479231" cy="1569660"/>
          </a:xfrm>
          <a:prstGeom prst="rect">
            <a:avLst/>
          </a:prstGeom>
          <a:noFill/>
        </p:spPr>
        <p:txBody>
          <a:bodyPr wrap="square" rtlCol="0">
            <a:spAutoFit/>
          </a:bodyPr>
          <a:lstStyle/>
          <a:p>
            <a:pPr algn="ctr"/>
            <a:r>
              <a:rPr lang="en-US" sz="4800" b="1" dirty="0">
                <a:solidFill>
                  <a:schemeClr val="bg2">
                    <a:lumMod val="50000"/>
                  </a:schemeClr>
                </a:solidFill>
                <a:latin typeface="Calibri" panose="020F0502020204030204" pitchFamily="34" charset="0"/>
                <a:ea typeface="Apple Color Emoji" pitchFamily="2" charset="0"/>
                <a:cs typeface="Calibri" panose="020F0502020204030204" pitchFamily="34" charset="0"/>
              </a:rPr>
              <a:t>NYSF 2021 </a:t>
            </a:r>
          </a:p>
          <a:p>
            <a:pPr algn="ctr"/>
            <a:r>
              <a:rPr lang="en-US" sz="4800" b="1" dirty="0">
                <a:solidFill>
                  <a:schemeClr val="bg2">
                    <a:lumMod val="50000"/>
                  </a:schemeClr>
                </a:solidFill>
                <a:latin typeface="Calibri" panose="020F0502020204030204" pitchFamily="34" charset="0"/>
                <a:ea typeface="Apple Color Emoji" pitchFamily="2" charset="0"/>
                <a:cs typeface="Calibri" panose="020F0502020204030204" pitchFamily="34" charset="0"/>
              </a:rPr>
              <a:t>Year 12 Program</a:t>
            </a:r>
          </a:p>
        </p:txBody>
      </p:sp>
      <p:pic>
        <p:nvPicPr>
          <p:cNvPr id="15" name="Picture 14">
            <a:extLst>
              <a:ext uri="{FF2B5EF4-FFF2-40B4-BE49-F238E27FC236}">
                <a16:creationId xmlns:a16="http://schemas.microsoft.com/office/drawing/2014/main" id="{720A7E30-BAC5-014F-B0E7-D0C9CB3BE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85" y="5440501"/>
            <a:ext cx="11450589" cy="1199959"/>
          </a:xfrm>
          <a:prstGeom prst="rect">
            <a:avLst/>
          </a:prstGeom>
        </p:spPr>
      </p:pic>
      <p:pic>
        <p:nvPicPr>
          <p:cNvPr id="6" name="Picture 5" descr="A group of people standing in front of a crowd&#10;&#10;Description automatically generated">
            <a:extLst>
              <a:ext uri="{FF2B5EF4-FFF2-40B4-BE49-F238E27FC236}">
                <a16:creationId xmlns:a16="http://schemas.microsoft.com/office/drawing/2014/main" id="{22CB6E18-4C40-FF4B-B76C-7828B7FE004F}"/>
              </a:ext>
            </a:extLst>
          </p:cNvPr>
          <p:cNvPicPr>
            <a:picLocks noChangeAspect="1"/>
          </p:cNvPicPr>
          <p:nvPr/>
        </p:nvPicPr>
        <p:blipFill>
          <a:blip r:embed="rId6"/>
          <a:stretch>
            <a:fillRect/>
          </a:stretch>
        </p:blipFill>
        <p:spPr>
          <a:xfrm>
            <a:off x="5163959" y="313793"/>
            <a:ext cx="6751315" cy="540105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Shape 106"/>
          <p:cNvSpPr/>
          <p:nvPr/>
        </p:nvSpPr>
        <p:spPr>
          <a:xfrm>
            <a:off x="2982886" y="2115975"/>
            <a:ext cx="6898200" cy="76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Insert your name here</a:t>
            </a:r>
            <a:endParaRPr dirty="0"/>
          </a:p>
        </p:txBody>
      </p:sp>
      <p:cxnSp>
        <p:nvCxnSpPr>
          <p:cNvPr id="107" name="Shape 107"/>
          <p:cNvCxnSpPr/>
          <p:nvPr/>
        </p:nvCxnSpPr>
        <p:spPr>
          <a:xfrm>
            <a:off x="1014762" y="3204591"/>
            <a:ext cx="10262700" cy="0"/>
          </a:xfrm>
          <a:prstGeom prst="straightConnector1">
            <a:avLst/>
          </a:prstGeom>
          <a:noFill/>
          <a:ln w="25400" cap="flat" cmpd="sng">
            <a:solidFill>
              <a:schemeClr val="dk1"/>
            </a:solidFill>
            <a:prstDash val="solid"/>
            <a:round/>
            <a:headEnd type="none" w="med" len="med"/>
            <a:tailEnd type="none" w="med" len="med"/>
          </a:ln>
        </p:spPr>
      </p:cxnSp>
      <p:sp>
        <p:nvSpPr>
          <p:cNvPr id="108" name="Shape 108"/>
          <p:cNvSpPr/>
          <p:nvPr/>
        </p:nvSpPr>
        <p:spPr>
          <a:xfrm>
            <a:off x="4357546" y="3597282"/>
            <a:ext cx="38850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1100"/>
              </a:spcBef>
              <a:spcAft>
                <a:spcPts val="0"/>
              </a:spcAft>
              <a:buNone/>
            </a:pPr>
            <a:r>
              <a:rPr lang="en-US" sz="2200" i="1" dirty="0">
                <a:solidFill>
                  <a:schemeClr val="dk1"/>
                </a:solidFill>
                <a:latin typeface="Calibri"/>
                <a:ea typeface="Calibri"/>
                <a:cs typeface="Calibri"/>
                <a:sym typeface="Calibri"/>
              </a:rPr>
              <a:t>Your Rotary District Number</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15" name="Shape 115"/>
          <p:cNvSpPr/>
          <p:nvPr/>
        </p:nvSpPr>
        <p:spPr>
          <a:xfrm>
            <a:off x="1762017" y="179764"/>
            <a:ext cx="8648699" cy="14465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What is the National Youth </a:t>
            </a:r>
            <a:endParaRPr dirty="0"/>
          </a:p>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Science Forum (NYSF)?</a:t>
            </a:r>
            <a:endParaRPr dirty="0"/>
          </a:p>
        </p:txBody>
      </p:sp>
      <p:sp>
        <p:nvSpPr>
          <p:cNvPr id="116" name="Shape 116"/>
          <p:cNvSpPr txBox="1"/>
          <p:nvPr/>
        </p:nvSpPr>
        <p:spPr>
          <a:xfrm>
            <a:off x="282557" y="1740359"/>
            <a:ext cx="6957793" cy="489360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NYSF is a non-profit organisation that runs a number of science outreach activities. Its flagship NYSF Year 12 Program  runs in January each year </a:t>
            </a:r>
            <a:endParaRPr dirty="0"/>
          </a:p>
          <a:p>
            <a:pPr marL="0" marR="0" lvl="0" indent="0" algn="just" rtl="0">
              <a:spcBef>
                <a:spcPts val="0"/>
              </a:spcBef>
              <a:spcAft>
                <a:spcPts val="0"/>
              </a:spcAft>
              <a:buNone/>
            </a:pPr>
            <a:endParaRPr sz="24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The program is a 10-day residential activity for students interested in Science, Technology, Engineering and </a:t>
            </a:r>
            <a:r>
              <a:rPr lang="en-US" sz="2400" dirty="0" err="1">
                <a:solidFill>
                  <a:schemeClr val="dk1"/>
                </a:solidFill>
                <a:latin typeface="Calibri"/>
                <a:ea typeface="Calibri"/>
                <a:cs typeface="Calibri"/>
                <a:sym typeface="Calibri"/>
              </a:rPr>
              <a:t>Maths</a:t>
            </a:r>
            <a:r>
              <a:rPr lang="en-US" sz="2400" dirty="0">
                <a:solidFill>
                  <a:schemeClr val="dk1"/>
                </a:solidFill>
                <a:latin typeface="Calibri"/>
                <a:ea typeface="Calibri"/>
                <a:cs typeface="Calibri"/>
                <a:sym typeface="Calibri"/>
              </a:rPr>
              <a:t> (STEM)</a:t>
            </a:r>
            <a:endParaRPr dirty="0"/>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Participants gain significant insights into the variety of study and career opportunities available across STEM fields</a:t>
            </a:r>
            <a:endParaRPr dirty="0"/>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p:txBody>
      </p:sp>
      <p:pic>
        <p:nvPicPr>
          <p:cNvPr id="3" name="Picture 2" descr="A group of people sitting posing for the camera&#10;&#10;Description automatically generated">
            <a:extLst>
              <a:ext uri="{FF2B5EF4-FFF2-40B4-BE49-F238E27FC236}">
                <a16:creationId xmlns:a16="http://schemas.microsoft.com/office/drawing/2014/main" id="{795358DB-18F6-7A4C-A895-8F6E5DBD8254}"/>
              </a:ext>
            </a:extLst>
          </p:cNvPr>
          <p:cNvPicPr>
            <a:picLocks noChangeAspect="1"/>
          </p:cNvPicPr>
          <p:nvPr/>
        </p:nvPicPr>
        <p:blipFill>
          <a:blip r:embed="rId4"/>
          <a:stretch>
            <a:fillRect/>
          </a:stretch>
        </p:blipFill>
        <p:spPr>
          <a:xfrm>
            <a:off x="7629777" y="2280879"/>
            <a:ext cx="4279666" cy="28623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24" name="Shape 124"/>
          <p:cNvSpPr/>
          <p:nvPr/>
        </p:nvSpPr>
        <p:spPr>
          <a:xfrm>
            <a:off x="1771650" y="191475"/>
            <a:ext cx="8648700" cy="7695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US" sz="4400">
                <a:solidFill>
                  <a:srgbClr val="1C1C1C"/>
                </a:solidFill>
                <a:latin typeface="Calibri"/>
                <a:ea typeface="Calibri"/>
                <a:cs typeface="Calibri"/>
                <a:sym typeface="Calibri"/>
              </a:rPr>
              <a:t>What is the National Youth </a:t>
            </a:r>
            <a:endParaRPr>
              <a:solidFill>
                <a:schemeClr val="dk1"/>
              </a:solidFill>
            </a:endParaRPr>
          </a:p>
          <a:p>
            <a:pPr marL="0" lvl="0" indent="0" algn="ctr" rtl="0">
              <a:spcBef>
                <a:spcPts val="0"/>
              </a:spcBef>
              <a:spcAft>
                <a:spcPts val="0"/>
              </a:spcAft>
              <a:buNone/>
            </a:pPr>
            <a:r>
              <a:rPr lang="en-US" sz="4400">
                <a:solidFill>
                  <a:srgbClr val="1C1C1C"/>
                </a:solidFill>
                <a:latin typeface="Calibri"/>
                <a:ea typeface="Calibri"/>
                <a:cs typeface="Calibri"/>
                <a:sym typeface="Calibri"/>
              </a:rPr>
              <a:t>Science Forum (NYSF)?</a:t>
            </a:r>
            <a:endParaRPr sz="4400">
              <a:solidFill>
                <a:srgbClr val="1C1C1C"/>
              </a:solidFill>
              <a:latin typeface="Calibri"/>
              <a:ea typeface="Calibri"/>
              <a:cs typeface="Calibri"/>
              <a:sym typeface="Calibri"/>
            </a:endParaRPr>
          </a:p>
          <a:p>
            <a:pPr marL="0" lvl="0" indent="0" algn="ctr" rtl="0">
              <a:spcBef>
                <a:spcPts val="0"/>
              </a:spcBef>
              <a:spcAft>
                <a:spcPts val="0"/>
              </a:spcAft>
              <a:buClr>
                <a:schemeClr val="dk1"/>
              </a:buClr>
              <a:buFont typeface="Arial"/>
              <a:buNone/>
            </a:pPr>
            <a:endParaRPr sz="4400">
              <a:solidFill>
                <a:srgbClr val="1C1C1C"/>
              </a:solidFill>
              <a:latin typeface="Calibri"/>
              <a:ea typeface="Calibri"/>
              <a:cs typeface="Calibri"/>
              <a:sym typeface="Calibri"/>
            </a:endParaRPr>
          </a:p>
          <a:p>
            <a:pPr marL="0" marR="0" lvl="0" indent="0" algn="ctr" rtl="0">
              <a:spcBef>
                <a:spcPts val="0"/>
              </a:spcBef>
              <a:spcAft>
                <a:spcPts val="0"/>
              </a:spcAft>
              <a:buNone/>
            </a:pPr>
            <a:endParaRPr sz="4400">
              <a:solidFill>
                <a:srgbClr val="1C1C1C"/>
              </a:solidFill>
              <a:latin typeface="Calibri"/>
              <a:ea typeface="Calibri"/>
              <a:cs typeface="Calibri"/>
              <a:sym typeface="Calibri"/>
            </a:endParaRPr>
          </a:p>
        </p:txBody>
      </p:sp>
      <p:sp>
        <p:nvSpPr>
          <p:cNvPr id="125" name="Shape 125"/>
          <p:cNvSpPr txBox="1"/>
          <p:nvPr/>
        </p:nvSpPr>
        <p:spPr>
          <a:xfrm>
            <a:off x="819150" y="1859214"/>
            <a:ext cx="10553700" cy="406260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The NYSF Year 12 program has been running since 1984</a:t>
            </a:r>
            <a:endParaRPr sz="24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4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NYSF was initiated by Rotary, and clubs in our communities continue their close involvement today</a:t>
            </a:r>
            <a:endParaRPr dirty="0"/>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More than 12,000 participants have attended over 36 years</a:t>
            </a:r>
            <a:endParaRPr dirty="0"/>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The program is funded by government, corporate and university partners</a:t>
            </a:r>
            <a:endParaRPr sz="2400" dirty="0">
              <a:solidFill>
                <a:schemeClr val="dk1"/>
              </a:solidFill>
              <a:latin typeface="Calibri"/>
              <a:ea typeface="Calibri"/>
              <a:cs typeface="Calibri"/>
              <a:sym typeface="Calibri"/>
            </a:endParaRPr>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NYSF Year 12 Program participants stay on campus at the host university</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32" name="Shape 132"/>
          <p:cNvSpPr/>
          <p:nvPr/>
        </p:nvSpPr>
        <p:spPr>
          <a:xfrm>
            <a:off x="842505" y="2659559"/>
            <a:ext cx="1068328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What happens at the NYSF Year 12 Program?</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6BE748-4A14-6A4C-B63C-E2847BD862EB}"/>
              </a:ext>
            </a:extLst>
          </p:cNvPr>
          <p:cNvPicPr>
            <a:picLocks noChangeAspect="1"/>
          </p:cNvPicPr>
          <p:nvPr/>
        </p:nvPicPr>
        <p:blipFill>
          <a:blip r:embed="rId3"/>
          <a:stretch>
            <a:fillRect/>
          </a:stretch>
        </p:blipFill>
        <p:spPr>
          <a:xfrm>
            <a:off x="7202972" y="-158484"/>
            <a:ext cx="5262362" cy="7016484"/>
          </a:xfrm>
          <a:prstGeom prst="rect">
            <a:avLst/>
          </a:prstGeom>
        </p:spPr>
      </p:pic>
      <p:pic>
        <p:nvPicPr>
          <p:cNvPr id="17" name="Picture 16" descr="A group of people looking at a computer&#10;&#10;Description automatically generated">
            <a:extLst>
              <a:ext uri="{FF2B5EF4-FFF2-40B4-BE49-F238E27FC236}">
                <a16:creationId xmlns:a16="http://schemas.microsoft.com/office/drawing/2014/main" id="{4007EF15-F3D4-D64E-80CD-ED67120EB5D5}"/>
              </a:ext>
            </a:extLst>
          </p:cNvPr>
          <p:cNvPicPr>
            <a:picLocks noChangeAspect="1"/>
          </p:cNvPicPr>
          <p:nvPr/>
        </p:nvPicPr>
        <p:blipFill>
          <a:blip r:embed="rId4"/>
          <a:stretch>
            <a:fillRect/>
          </a:stretch>
        </p:blipFill>
        <p:spPr>
          <a:xfrm>
            <a:off x="4582462" y="-332768"/>
            <a:ext cx="4802339" cy="3601754"/>
          </a:xfrm>
          <a:prstGeom prst="rect">
            <a:avLst/>
          </a:prstGeom>
        </p:spPr>
      </p:pic>
      <p:pic>
        <p:nvPicPr>
          <p:cNvPr id="11" name="Picture 10" descr="Two people standing in a kitchen&#10;&#10;Description automatically generated">
            <a:extLst>
              <a:ext uri="{FF2B5EF4-FFF2-40B4-BE49-F238E27FC236}">
                <a16:creationId xmlns:a16="http://schemas.microsoft.com/office/drawing/2014/main" id="{77A513A8-066A-1F4F-A266-9495FDD7923F}"/>
              </a:ext>
            </a:extLst>
          </p:cNvPr>
          <p:cNvPicPr>
            <a:picLocks noChangeAspect="1"/>
          </p:cNvPicPr>
          <p:nvPr/>
        </p:nvPicPr>
        <p:blipFill>
          <a:blip r:embed="rId5"/>
          <a:stretch>
            <a:fillRect/>
          </a:stretch>
        </p:blipFill>
        <p:spPr>
          <a:xfrm>
            <a:off x="3980233" y="3249875"/>
            <a:ext cx="5400753" cy="3601755"/>
          </a:xfrm>
          <a:prstGeom prst="rect">
            <a:avLst/>
          </a:prstGeom>
        </p:spPr>
      </p:pic>
      <p:pic>
        <p:nvPicPr>
          <p:cNvPr id="19" name="Picture 18" descr="A group of people posing for the camera&#10;&#10;Description automatically generated">
            <a:extLst>
              <a:ext uri="{FF2B5EF4-FFF2-40B4-BE49-F238E27FC236}">
                <a16:creationId xmlns:a16="http://schemas.microsoft.com/office/drawing/2014/main" id="{B8460713-2FD4-7B4E-A78E-94C979A8B7C6}"/>
              </a:ext>
            </a:extLst>
          </p:cNvPr>
          <p:cNvPicPr>
            <a:picLocks noChangeAspect="1"/>
          </p:cNvPicPr>
          <p:nvPr/>
        </p:nvPicPr>
        <p:blipFill>
          <a:blip r:embed="rId6"/>
          <a:stretch>
            <a:fillRect/>
          </a:stretch>
        </p:blipFill>
        <p:spPr>
          <a:xfrm>
            <a:off x="-544617" y="-459193"/>
            <a:ext cx="5487895" cy="7317193"/>
          </a:xfrm>
          <a:prstGeom prst="rect">
            <a:avLst/>
          </a:prstGeom>
        </p:spPr>
      </p:pic>
      <p:sp>
        <p:nvSpPr>
          <p:cNvPr id="2" name="Title 1">
            <a:extLst>
              <a:ext uri="{FF2B5EF4-FFF2-40B4-BE49-F238E27FC236}">
                <a16:creationId xmlns:a16="http://schemas.microsoft.com/office/drawing/2014/main" id="{BEC1E78C-05AF-C64D-923C-7514FD678929}"/>
              </a:ext>
            </a:extLst>
          </p:cNvPr>
          <p:cNvSpPr>
            <a:spLocks noGrp="1"/>
          </p:cNvSpPr>
          <p:nvPr>
            <p:ph type="title"/>
          </p:nvPr>
        </p:nvSpPr>
        <p:spPr>
          <a:xfrm>
            <a:off x="96508" y="130200"/>
            <a:ext cx="4711688" cy="777521"/>
          </a:xfrm>
          <a:solidFill>
            <a:schemeClr val="bg1"/>
          </a:solidFill>
        </p:spPr>
        <p:txBody>
          <a:bodyPr/>
          <a:lstStyle/>
          <a:p>
            <a:r>
              <a:rPr lang="en-US" dirty="0"/>
              <a:t>Laboratory and Site Visits</a:t>
            </a:r>
          </a:p>
        </p:txBody>
      </p:sp>
    </p:spTree>
    <p:extLst>
      <p:ext uri="{BB962C8B-B14F-4D97-AF65-F5344CB8AC3E}">
        <p14:creationId xmlns:p14="http://schemas.microsoft.com/office/powerpoint/2010/main" val="3804703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in front of a crowd&#10;&#10;Description automatically generated">
            <a:extLst>
              <a:ext uri="{FF2B5EF4-FFF2-40B4-BE49-F238E27FC236}">
                <a16:creationId xmlns:a16="http://schemas.microsoft.com/office/drawing/2014/main" id="{B225B607-EE21-DD4C-91CB-DD3855A37471}"/>
              </a:ext>
            </a:extLst>
          </p:cNvPr>
          <p:cNvPicPr>
            <a:picLocks noChangeAspect="1"/>
          </p:cNvPicPr>
          <p:nvPr/>
        </p:nvPicPr>
        <p:blipFill>
          <a:blip r:embed="rId3"/>
          <a:stretch>
            <a:fillRect/>
          </a:stretch>
        </p:blipFill>
        <p:spPr>
          <a:xfrm>
            <a:off x="6317789" y="3000672"/>
            <a:ext cx="5874211" cy="3928785"/>
          </a:xfrm>
          <a:prstGeom prst="rect">
            <a:avLst/>
          </a:prstGeom>
        </p:spPr>
      </p:pic>
      <p:pic>
        <p:nvPicPr>
          <p:cNvPr id="10" name="Picture 9" descr="A group of people standing around a table&#10;&#10;Description automatically generated">
            <a:extLst>
              <a:ext uri="{FF2B5EF4-FFF2-40B4-BE49-F238E27FC236}">
                <a16:creationId xmlns:a16="http://schemas.microsoft.com/office/drawing/2014/main" id="{129B7B21-5BB8-B149-9408-CB366F54C9AA}"/>
              </a:ext>
            </a:extLst>
          </p:cNvPr>
          <p:cNvPicPr>
            <a:picLocks noChangeAspect="1"/>
          </p:cNvPicPr>
          <p:nvPr/>
        </p:nvPicPr>
        <p:blipFill>
          <a:blip r:embed="rId4"/>
          <a:stretch>
            <a:fillRect/>
          </a:stretch>
        </p:blipFill>
        <p:spPr>
          <a:xfrm>
            <a:off x="6294043" y="-445954"/>
            <a:ext cx="5897958" cy="3928785"/>
          </a:xfrm>
          <a:prstGeom prst="rect">
            <a:avLst/>
          </a:prstGeom>
        </p:spPr>
      </p:pic>
      <p:pic>
        <p:nvPicPr>
          <p:cNvPr id="6" name="Picture 5" descr="A group of people looking at a computer&#10;&#10;Description automatically generated">
            <a:extLst>
              <a:ext uri="{FF2B5EF4-FFF2-40B4-BE49-F238E27FC236}">
                <a16:creationId xmlns:a16="http://schemas.microsoft.com/office/drawing/2014/main" id="{1144C9EE-8F80-4441-A15C-A267BE22673D}"/>
              </a:ext>
            </a:extLst>
          </p:cNvPr>
          <p:cNvPicPr>
            <a:picLocks noChangeAspect="1"/>
          </p:cNvPicPr>
          <p:nvPr/>
        </p:nvPicPr>
        <p:blipFill>
          <a:blip r:embed="rId5"/>
          <a:stretch>
            <a:fillRect/>
          </a:stretch>
        </p:blipFill>
        <p:spPr>
          <a:xfrm>
            <a:off x="-124163" y="-316110"/>
            <a:ext cx="6441952" cy="4294634"/>
          </a:xfrm>
          <a:prstGeom prst="rect">
            <a:avLst/>
          </a:prstGeom>
        </p:spPr>
      </p:pic>
      <p:pic>
        <p:nvPicPr>
          <p:cNvPr id="12" name="Picture 11" descr="A group of people standing in front of a window&#10;&#10;Description automatically generated">
            <a:extLst>
              <a:ext uri="{FF2B5EF4-FFF2-40B4-BE49-F238E27FC236}">
                <a16:creationId xmlns:a16="http://schemas.microsoft.com/office/drawing/2014/main" id="{373B096B-EA1D-5D4F-BDE0-2581FE36DFA6}"/>
              </a:ext>
            </a:extLst>
          </p:cNvPr>
          <p:cNvPicPr>
            <a:picLocks noChangeAspect="1"/>
          </p:cNvPicPr>
          <p:nvPr/>
        </p:nvPicPr>
        <p:blipFill>
          <a:blip r:embed="rId6"/>
          <a:stretch>
            <a:fillRect/>
          </a:stretch>
        </p:blipFill>
        <p:spPr>
          <a:xfrm>
            <a:off x="-147908" y="3058827"/>
            <a:ext cx="6441951" cy="4294634"/>
          </a:xfrm>
          <a:prstGeom prst="rect">
            <a:avLst/>
          </a:prstGeom>
        </p:spPr>
      </p:pic>
      <p:sp>
        <p:nvSpPr>
          <p:cNvPr id="2" name="Title 1">
            <a:extLst>
              <a:ext uri="{FF2B5EF4-FFF2-40B4-BE49-F238E27FC236}">
                <a16:creationId xmlns:a16="http://schemas.microsoft.com/office/drawing/2014/main" id="{6D4CC20F-4F00-D647-93F4-D1B01E1DF43B}"/>
              </a:ext>
            </a:extLst>
          </p:cNvPr>
          <p:cNvSpPr>
            <a:spLocks noGrp="1"/>
          </p:cNvSpPr>
          <p:nvPr>
            <p:ph type="title"/>
          </p:nvPr>
        </p:nvSpPr>
        <p:spPr>
          <a:xfrm>
            <a:off x="168442" y="2784314"/>
            <a:ext cx="4708359" cy="698517"/>
          </a:xfrm>
          <a:solidFill>
            <a:schemeClr val="bg1"/>
          </a:solidFill>
        </p:spPr>
        <p:txBody>
          <a:bodyPr/>
          <a:lstStyle/>
          <a:p>
            <a:r>
              <a:rPr lang="en-US" dirty="0"/>
              <a:t>Lectures and Workshops</a:t>
            </a:r>
          </a:p>
        </p:txBody>
      </p:sp>
    </p:spTree>
    <p:extLst>
      <p:ext uri="{BB962C8B-B14F-4D97-AF65-F5344CB8AC3E}">
        <p14:creationId xmlns:p14="http://schemas.microsoft.com/office/powerpoint/2010/main" val="3436490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television&#10;&#10;Description automatically generated">
            <a:extLst>
              <a:ext uri="{FF2B5EF4-FFF2-40B4-BE49-F238E27FC236}">
                <a16:creationId xmlns:a16="http://schemas.microsoft.com/office/drawing/2014/main" id="{57C4EC5D-3836-2C41-B0B6-27A74B9A0B42}"/>
              </a:ext>
            </a:extLst>
          </p:cNvPr>
          <p:cNvPicPr>
            <a:picLocks noChangeAspect="1"/>
          </p:cNvPicPr>
          <p:nvPr/>
        </p:nvPicPr>
        <p:blipFill>
          <a:blip r:embed="rId3"/>
          <a:stretch>
            <a:fillRect/>
          </a:stretch>
        </p:blipFill>
        <p:spPr>
          <a:xfrm>
            <a:off x="-499061" y="-659148"/>
            <a:ext cx="6595061" cy="4396707"/>
          </a:xfrm>
          <a:prstGeom prst="rect">
            <a:avLst/>
          </a:prstGeom>
        </p:spPr>
      </p:pic>
      <p:pic>
        <p:nvPicPr>
          <p:cNvPr id="11" name="Picture 10" descr="A group of people sitting in front of a crowd&#10;&#10;Description automatically generated">
            <a:extLst>
              <a:ext uri="{FF2B5EF4-FFF2-40B4-BE49-F238E27FC236}">
                <a16:creationId xmlns:a16="http://schemas.microsoft.com/office/drawing/2014/main" id="{5231E73F-DC08-0549-9E36-213944536FEF}"/>
              </a:ext>
            </a:extLst>
          </p:cNvPr>
          <p:cNvPicPr>
            <a:picLocks noChangeAspect="1"/>
          </p:cNvPicPr>
          <p:nvPr/>
        </p:nvPicPr>
        <p:blipFill>
          <a:blip r:embed="rId4"/>
          <a:stretch>
            <a:fillRect/>
          </a:stretch>
        </p:blipFill>
        <p:spPr>
          <a:xfrm>
            <a:off x="-40106" y="3669631"/>
            <a:ext cx="6136106" cy="4090737"/>
          </a:xfrm>
          <a:prstGeom prst="rect">
            <a:avLst/>
          </a:prstGeom>
        </p:spPr>
      </p:pic>
      <p:pic>
        <p:nvPicPr>
          <p:cNvPr id="13" name="Picture 12" descr="A group of people posing for the camera&#10;&#10;Description automatically generated">
            <a:extLst>
              <a:ext uri="{FF2B5EF4-FFF2-40B4-BE49-F238E27FC236}">
                <a16:creationId xmlns:a16="http://schemas.microsoft.com/office/drawing/2014/main" id="{715168A0-96EA-D748-BC2A-1536C4D86378}"/>
              </a:ext>
            </a:extLst>
          </p:cNvPr>
          <p:cNvPicPr>
            <a:picLocks noChangeAspect="1"/>
          </p:cNvPicPr>
          <p:nvPr/>
        </p:nvPicPr>
        <p:blipFill>
          <a:blip r:embed="rId5"/>
          <a:stretch>
            <a:fillRect/>
          </a:stretch>
        </p:blipFill>
        <p:spPr>
          <a:xfrm>
            <a:off x="6096000" y="3429000"/>
            <a:ext cx="6314324" cy="4209549"/>
          </a:xfrm>
          <a:prstGeom prst="rect">
            <a:avLst/>
          </a:prstGeom>
        </p:spPr>
      </p:pic>
      <p:pic>
        <p:nvPicPr>
          <p:cNvPr id="7" name="Picture 6" descr="A group of people walking in front of a building&#10;&#10;Description automatically generated">
            <a:extLst>
              <a:ext uri="{FF2B5EF4-FFF2-40B4-BE49-F238E27FC236}">
                <a16:creationId xmlns:a16="http://schemas.microsoft.com/office/drawing/2014/main" id="{113BE78C-4F98-B046-8834-98FF8F5F5D3C}"/>
              </a:ext>
            </a:extLst>
          </p:cNvPr>
          <p:cNvPicPr>
            <a:picLocks noChangeAspect="1"/>
          </p:cNvPicPr>
          <p:nvPr/>
        </p:nvPicPr>
        <p:blipFill>
          <a:blip r:embed="rId6"/>
          <a:stretch>
            <a:fillRect/>
          </a:stretch>
        </p:blipFill>
        <p:spPr>
          <a:xfrm>
            <a:off x="6096000" y="-659148"/>
            <a:ext cx="6595061" cy="4396707"/>
          </a:xfrm>
          <a:prstGeom prst="rect">
            <a:avLst/>
          </a:prstGeom>
        </p:spPr>
      </p:pic>
      <p:sp>
        <p:nvSpPr>
          <p:cNvPr id="2" name="Title 1">
            <a:extLst>
              <a:ext uri="{FF2B5EF4-FFF2-40B4-BE49-F238E27FC236}">
                <a16:creationId xmlns:a16="http://schemas.microsoft.com/office/drawing/2014/main" id="{F04EB019-89BB-A948-AAA4-AD3813559C37}"/>
              </a:ext>
            </a:extLst>
          </p:cNvPr>
          <p:cNvSpPr>
            <a:spLocks noGrp="1"/>
          </p:cNvSpPr>
          <p:nvPr>
            <p:ph type="title"/>
          </p:nvPr>
        </p:nvSpPr>
        <p:spPr>
          <a:xfrm>
            <a:off x="257552" y="3317709"/>
            <a:ext cx="5838448" cy="620379"/>
          </a:xfrm>
          <a:solidFill>
            <a:schemeClr val="bg1"/>
          </a:solidFill>
        </p:spPr>
        <p:txBody>
          <a:bodyPr/>
          <a:lstStyle/>
          <a:p>
            <a:r>
              <a:rPr lang="en-US" dirty="0"/>
              <a:t>Partners Day &amp; Science Dinner </a:t>
            </a:r>
          </a:p>
        </p:txBody>
      </p:sp>
    </p:spTree>
    <p:extLst>
      <p:ext uri="{BB962C8B-B14F-4D97-AF65-F5344CB8AC3E}">
        <p14:creationId xmlns:p14="http://schemas.microsoft.com/office/powerpoint/2010/main" val="504408657"/>
      </p:ext>
    </p:extLst>
  </p:cSld>
  <p:clrMapOvr>
    <a:masterClrMapping/>
  </p:clrMapOvr>
</p:sld>
</file>

<file path=ppt/theme/theme1.xml><?xml version="1.0" encoding="utf-8"?>
<a:theme xmlns:a="http://schemas.openxmlformats.org/drawingml/2006/main" name="NYSF 2016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2909</TotalTime>
  <Words>1187</Words>
  <Application>Microsoft Office PowerPoint</Application>
  <PresentationFormat>Widescreen</PresentationFormat>
  <Paragraphs>119</Paragraphs>
  <Slides>17</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NYSF 2016 PowerPoint template</vt:lpstr>
      <vt:lpstr>PowerPoint Presentation</vt:lpstr>
      <vt:lpstr>PowerPoint Presentation</vt:lpstr>
      <vt:lpstr>PowerPoint Presentation</vt:lpstr>
      <vt:lpstr>PowerPoint Presentation</vt:lpstr>
      <vt:lpstr>PowerPoint Presentation</vt:lpstr>
      <vt:lpstr>PowerPoint Presentation</vt:lpstr>
      <vt:lpstr>Laboratory and Site Visits</vt:lpstr>
      <vt:lpstr>Lectures and Workshops</vt:lpstr>
      <vt:lpstr>Partners Day &amp; Science Dinner </vt:lpstr>
      <vt:lpstr>Socialising and FUN!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morris Dalla Costa</cp:lastModifiedBy>
  <cp:revision>32</cp:revision>
  <cp:lastPrinted>2020-02-11T00:17:14Z</cp:lastPrinted>
  <dcterms:modified xsi:type="dcterms:W3CDTF">2020-06-15T04:14:17Z</dcterms:modified>
</cp:coreProperties>
</file>