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2" r:id="rId14"/>
    <p:sldId id="273" r:id="rId15"/>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1D2AE0-ECB7-4A14-B23D-F4B2BF8567E4}">
  <a:tblStyle styleId="{F01D2AE0-ECB7-4A14-B23D-F4B2BF8567E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82"/>
    <p:restoredTop sz="83555"/>
  </p:normalViewPr>
  <p:slideViewPr>
    <p:cSldViewPr snapToGrid="0" snapToObjects="1">
      <p:cViewPr varScale="1">
        <p:scale>
          <a:sx n="65" d="100"/>
          <a:sy n="65" d="100"/>
        </p:scale>
        <p:origin x="8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962400" cy="3429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179484" y="0"/>
            <a:ext cx="3962400" cy="3429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513910"/>
            <a:ext cx="3962400" cy="3429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98981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32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There are two main opportunities available to NYSF participants, following the initial January program.</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first of these is the </a:t>
            </a:r>
            <a:r>
              <a:rPr lang="en-AU" sz="1200" b="0" i="0" u="none" strike="noStrike" cap="none" dirty="0">
                <a:solidFill>
                  <a:schemeClr val="dk1"/>
                </a:solidFill>
                <a:latin typeface="Calibri"/>
                <a:ea typeface="Calibri"/>
                <a:cs typeface="Calibri"/>
                <a:sym typeface="Calibri"/>
              </a:rPr>
              <a:t>NYSF Connect Events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It’s important to explain here that each Connect event is held at a different time so that students have the option to attend all of them if they want. Attendance is optional though so students can also just pick the Connect location that is relevant to where they are interested in going. But it also lets them look at other universities and gain more information about options.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6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second opportunity that is open exclusively to students who have attended the NYSF are the International Programs. You can mention the points on this slide.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6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Anyone and everyone who was responsible for helping you to attend the NYSF should have the opportunity to hear about your experience on your return and also to receive a thank you.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1" name="Shape 231"/>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32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These are all the corporate and university partners that supported the program in 2019. You should show this slide for a short moment, there is no need to name each individual partner.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39" name="Shape 239"/>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992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68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776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First slide!</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Add your name, rotary district number, interest group name &amp; any further details that are appropriate depending on who the presentation is for (Rotary Club or School presentation?)</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03" name="Shape 103"/>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2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Start of by reviewing the basics of the organisation and what the National Youth Science Forum is, as per the slide.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663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NYSF was established in 1983 with the first program running in 1984. Above are some of the more interesting points about the history of the </a:t>
            </a:r>
            <a:r>
              <a:rPr lang="en-US" sz="1200" b="0" i="0" u="none" strike="noStrike" cap="none" dirty="0" err="1">
                <a:solidFill>
                  <a:schemeClr val="dk1"/>
                </a:solidFill>
                <a:latin typeface="Calibri"/>
                <a:ea typeface="Calibri"/>
                <a:cs typeface="Calibri"/>
                <a:sym typeface="Calibri"/>
              </a:rPr>
              <a:t>organisation</a:t>
            </a:r>
            <a:r>
              <a:rPr lang="en-US" sz="1200" b="0" i="0" u="none" strike="noStrike" cap="none" dirty="0">
                <a:solidFill>
                  <a:schemeClr val="dk1"/>
                </a:solidFill>
                <a:latin typeface="Calibri"/>
                <a:ea typeface="Calibri"/>
                <a:cs typeface="Calibri"/>
                <a:sym typeface="Calibri"/>
              </a:rPr>
              <a:t> to let everyone know about. </a:t>
            </a:r>
            <a:endParaRPr sz="1200" b="0" i="0" u="none" strike="noStrike" cap="none" dirty="0">
              <a:solidFill>
                <a:schemeClr val="dk1"/>
              </a:solidFill>
              <a:latin typeface="Calibri"/>
              <a:ea typeface="Calibri"/>
              <a:cs typeface="Calibri"/>
              <a:sym typeface="Calibri"/>
            </a:endParaRPr>
          </a:p>
        </p:txBody>
      </p:sp>
      <p:sp>
        <p:nvSpPr>
          <p:cNvPr id="121" name="Shape 121"/>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25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Rotarians want to hear about the opportunities their club has provided to you while younger school students want to hear about the experience they might be able to apply for in the future. Remember a key part about NYSF is that so much of the experience is a surprise for incoming students, so be particularly conscious that your audience may contain future NYSF attendees and don’t give too much away!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Here you can talk about:</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Laboratory and site visits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Keynote addresses and lectures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Workshops, debates and forums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Science Dinner</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err="1">
                <a:solidFill>
                  <a:schemeClr val="dk1"/>
                </a:solidFill>
                <a:latin typeface="Calibri"/>
                <a:ea typeface="Calibri"/>
                <a:cs typeface="Calibri"/>
                <a:sym typeface="Calibri"/>
              </a:rPr>
              <a:t>Socialising</a:t>
            </a:r>
            <a:r>
              <a:rPr lang="en-US" sz="1200" b="0" i="0" u="none" strike="noStrike" cap="none" dirty="0">
                <a:solidFill>
                  <a:schemeClr val="dk1"/>
                </a:solidFill>
                <a:latin typeface="Calibri"/>
                <a:ea typeface="Calibri"/>
                <a:cs typeface="Calibri"/>
                <a:sym typeface="Calibri"/>
              </a:rPr>
              <a:t> </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Networking</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Experience life on campus at </a:t>
            </a:r>
            <a:r>
              <a:rPr lang="en-US" sz="1200" b="0" i="0" u="none" strike="noStrike" cap="none" dirty="0" err="1">
                <a:solidFill>
                  <a:schemeClr val="dk1"/>
                </a:solidFill>
                <a:latin typeface="Calibri"/>
                <a:ea typeface="Calibri"/>
                <a:cs typeface="Calibri"/>
                <a:sym typeface="Calibri"/>
              </a:rPr>
              <a:t>uni</a:t>
            </a: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93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Now that you’ve talked about what happens at the NYSF, you can start talking about who can attend, for students who might now be interested. The key points you will need to mention are all on the slide.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73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And here are </a:t>
            </a:r>
            <a:r>
              <a:rPr lang="en-US" dirty="0"/>
              <a:t>three</a:t>
            </a:r>
            <a:r>
              <a:rPr lang="en-US" sz="1200" b="0" i="0" u="none" strike="noStrike" cap="none" dirty="0">
                <a:solidFill>
                  <a:schemeClr val="dk1"/>
                </a:solidFill>
                <a:latin typeface="Calibri"/>
                <a:ea typeface="Calibri"/>
                <a:cs typeface="Calibri"/>
                <a:sym typeface="Calibri"/>
              </a:rPr>
              <a:t> more key points to mention from the slide.</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5" name="Shape 145"/>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5752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Now that the students know what happens at NYSF and who can apply, you can start telling them more specifically about how to apply.</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If you have any stories about district selections or any pro tips for students applying – now is the time to tell them!</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54" name="Shape 154"/>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71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8"/>
            <a:ext cx="103632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R="0" lvl="1" algn="ctr" rtl="0">
              <a:spcBef>
                <a:spcPts val="42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R="0" lvl="2" algn="ctr"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R="0" lvl="4"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R="0" lvl="5"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R="0" lvl="6"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R="0" lvl="7"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R="0" lvl="8"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7" y="1828804"/>
            <a:ext cx="5851525" cy="2743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697037" y="-812797"/>
            <a:ext cx="5851525" cy="8026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609600" y="1600203"/>
            <a:ext cx="10972800" cy="452596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4" y="4406903"/>
            <a:ext cx="103632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1pPr>
            <a:lvl2pPr marL="914400" marR="0" lvl="1" indent="-228600" algn="l" rtl="0">
              <a:spcBef>
                <a:spcPts val="27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2pPr>
            <a:lvl3pPr marL="1371600" marR="0" lvl="2"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3pPr>
            <a:lvl4pPr marL="1828800" marR="0" lvl="3"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4pPr>
            <a:lvl5pPr marL="2286000" marR="0" lvl="4"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5pPr>
            <a:lvl6pPr marL="2743200" marR="0" lvl="5"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6pPr>
            <a:lvl7pPr marL="3200400" marR="0" lvl="6"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7pPr>
            <a:lvl8pPr marL="3657600" marR="0" lvl="7"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8pPr>
            <a:lvl9pPr marL="4114800" marR="0" lvl="8"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609600" y="1600203"/>
            <a:ext cx="5384800" cy="4525963"/>
          </a:xfrm>
          <a:prstGeom prst="rect">
            <a:avLst/>
          </a:prstGeom>
          <a:noFill/>
          <a:ln>
            <a:noFill/>
          </a:ln>
        </p:spPr>
        <p:txBody>
          <a:bodyPr spcFirstLastPara="1" wrap="square" lIns="91425" tIns="91425" rIns="91425" bIns="91425" anchor="t" anchorCtr="0"/>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97600" y="1600203"/>
            <a:ext cx="5384800" cy="4525963"/>
          </a:xfrm>
          <a:prstGeom prst="rect">
            <a:avLst/>
          </a:prstGeom>
          <a:noFill/>
          <a:ln>
            <a:noFill/>
          </a:ln>
        </p:spPr>
        <p:txBody>
          <a:bodyPr spcFirstLastPara="1" wrap="square" lIns="91425" tIns="91425" rIns="91425" bIns="91425" anchor="t" anchorCtr="0"/>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spcBef>
                <a:spcPts val="270"/>
              </a:spcBef>
              <a:spcAft>
                <a:spcPts val="0"/>
              </a:spcAft>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93369"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spcBef>
                <a:spcPts val="270"/>
              </a:spcBef>
              <a:spcAft>
                <a:spcPts val="0"/>
              </a:spcAft>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93369" y="2174875"/>
            <a:ext cx="5389033" cy="3951288"/>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2" y="273050"/>
            <a:ext cx="4011084"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4766733" y="273053"/>
            <a:ext cx="6815667" cy="585311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09602" y="1435103"/>
            <a:ext cx="4011084" cy="4691063"/>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chemeClr val="dk1"/>
              </a:buClr>
              <a:buSzPts val="1050"/>
              <a:buFont typeface="Arial"/>
              <a:buNone/>
              <a:defRPr sz="1050" b="0" i="0" u="none" strike="noStrike" cap="none">
                <a:solidFill>
                  <a:schemeClr val="dk1"/>
                </a:solidFill>
                <a:latin typeface="Calibri"/>
                <a:ea typeface="Calibri"/>
                <a:cs typeface="Calibri"/>
                <a:sym typeface="Calibri"/>
              </a:defRPr>
            </a:lvl1pPr>
            <a:lvl2pPr marL="914400" marR="0" lvl="1"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3pPr>
            <a:lvl4pPr marL="1828800" marR="0" lvl="3"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4pPr>
            <a:lvl5pPr marL="2286000" marR="0" lvl="4"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5pPr>
            <a:lvl6pPr marL="2743200" marR="0" lvl="5"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6pPr>
            <a:lvl7pPr marL="3200400" marR="0" lvl="6"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7pPr>
            <a:lvl8pPr marL="3657600" marR="0" lvl="7"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8pPr>
            <a:lvl9pPr marL="4114800" marR="0" lvl="8"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R="0" lvl="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chemeClr val="dk1"/>
              </a:buClr>
              <a:buSzPts val="1050"/>
              <a:buFont typeface="Arial"/>
              <a:buNone/>
              <a:defRPr sz="1050" b="0" i="0" u="none" strike="noStrike" cap="none">
                <a:solidFill>
                  <a:schemeClr val="dk1"/>
                </a:solidFill>
                <a:latin typeface="Calibri"/>
                <a:ea typeface="Calibri"/>
                <a:cs typeface="Calibri"/>
                <a:sym typeface="Calibri"/>
              </a:defRPr>
            </a:lvl1pPr>
            <a:lvl2pPr marL="914400" marR="0" lvl="1"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3pPr>
            <a:lvl4pPr marL="1828800" marR="0" lvl="3"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4pPr>
            <a:lvl5pPr marL="2286000" marR="0" lvl="4"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5pPr>
            <a:lvl6pPr marL="2743200" marR="0" lvl="5"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6pPr>
            <a:lvl7pPr marL="3200400" marR="0" lvl="6"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7pPr>
            <a:lvl8pPr marL="3657600" marR="0" lvl="7"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8pPr>
            <a:lvl9pPr marL="4114800" marR="0" lvl="8" indent="-228600" algn="l" rtl="0">
              <a:spcBef>
                <a:spcPts val="135"/>
              </a:spcBef>
              <a:spcAft>
                <a:spcPts val="0"/>
              </a:spcAft>
              <a:buClr>
                <a:schemeClr val="dk1"/>
              </a:buClr>
              <a:buSzPts val="675"/>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09600" y="1600203"/>
            <a:ext cx="10972800" cy="452596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8.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1.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nysf.edu.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p:nvPr/>
        </p:nvSpPr>
        <p:spPr>
          <a:xfrm>
            <a:off x="2276475" y="378628"/>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National Youth Science Forum</a:t>
            </a:r>
            <a:endParaRPr/>
          </a:p>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Template presentation</a:t>
            </a:r>
            <a:endParaRPr/>
          </a:p>
        </p:txBody>
      </p:sp>
      <p:sp>
        <p:nvSpPr>
          <p:cNvPr id="91" name="Shape 91"/>
          <p:cNvSpPr txBox="1"/>
          <p:nvPr/>
        </p:nvSpPr>
        <p:spPr>
          <a:xfrm>
            <a:off x="2962274" y="2281009"/>
            <a:ext cx="6821805" cy="29626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This template is designed to make your presentations about the NYSF a little bit easier.</a:t>
            </a:r>
            <a:endParaRPr/>
          </a:p>
          <a:p>
            <a:pPr marL="0" marR="0" lvl="0" indent="0" algn="l" rtl="0">
              <a:spcBef>
                <a:spcPts val="480"/>
              </a:spcBef>
              <a:spcAft>
                <a:spcPts val="0"/>
              </a:spcAft>
              <a:buClr>
                <a:schemeClr val="dk1"/>
              </a:buClr>
              <a:buSzPts val="2400"/>
              <a:buFont typeface="Arial"/>
              <a:buNone/>
            </a:pPr>
            <a:r>
              <a:rPr lang="en-US" sz="2400">
                <a:solidFill>
                  <a:schemeClr val="dk1"/>
                </a:solidFill>
                <a:latin typeface="Calibri"/>
                <a:ea typeface="Calibri"/>
                <a:cs typeface="Calibri"/>
                <a:sym typeface="Calibri"/>
              </a:rPr>
              <a:t>Please use these slides as a base and add your own photos, stories &amp; comments as you go! </a:t>
            </a:r>
            <a:endParaRPr/>
          </a:p>
          <a:p>
            <a:pPr marL="0" marR="0" lvl="0" indent="0" algn="l" rtl="0">
              <a:spcBef>
                <a:spcPts val="480"/>
              </a:spcBef>
              <a:spcAft>
                <a:spcPts val="0"/>
              </a:spcAft>
              <a:buClr>
                <a:schemeClr val="dk1"/>
              </a:buClr>
              <a:buSzPts val="2400"/>
              <a:buFont typeface="Arial"/>
              <a:buNone/>
            </a:pPr>
            <a:r>
              <a:rPr lang="en-US" sz="2400">
                <a:solidFill>
                  <a:schemeClr val="dk1"/>
                </a:solidFill>
                <a:latin typeface="Calibri"/>
                <a:ea typeface="Calibri"/>
                <a:cs typeface="Calibri"/>
                <a:sym typeface="Calibri"/>
              </a:rPr>
              <a:t>Ensure you read the notes sections of each slide for more ideas. (Delete this slide before you make your presentation!)</a:t>
            </a:r>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65" name="Shape 165"/>
          <p:cNvSpPr/>
          <p:nvPr/>
        </p:nvSpPr>
        <p:spPr>
          <a:xfrm>
            <a:off x="431800" y="137200"/>
            <a:ext cx="11201399"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1C1C1C"/>
                </a:solidFill>
                <a:latin typeface="Calibri"/>
                <a:ea typeface="Calibri"/>
                <a:cs typeface="Calibri"/>
                <a:sym typeface="Calibri"/>
              </a:rPr>
              <a:t>After the NYSF Year 12 Program</a:t>
            </a:r>
            <a:endParaRPr/>
          </a:p>
        </p:txBody>
      </p:sp>
      <p:sp>
        <p:nvSpPr>
          <p:cNvPr id="166" name="Shape 166"/>
          <p:cNvSpPr txBox="1"/>
          <p:nvPr/>
        </p:nvSpPr>
        <p:spPr>
          <a:xfrm>
            <a:off x="752927" y="1309954"/>
            <a:ext cx="6243672" cy="2277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chemeClr val="dk1"/>
                </a:solidFill>
                <a:latin typeface="Calibri"/>
                <a:ea typeface="Calibri"/>
                <a:cs typeface="Calibri"/>
                <a:sym typeface="Calibri"/>
              </a:rPr>
              <a:t>NYSF </a:t>
            </a:r>
            <a:r>
              <a:rPr lang="en-AU" sz="2800" b="1" dirty="0">
                <a:solidFill>
                  <a:schemeClr val="dk1"/>
                </a:solidFill>
                <a:latin typeface="Calibri"/>
                <a:ea typeface="Calibri"/>
                <a:cs typeface="Calibri"/>
                <a:sym typeface="Calibri"/>
              </a:rPr>
              <a:t>Connect Events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Connect Events are primarily held during school holidays in the same year following the NYSF Year 12 Program</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Students can visit different universities to where they stayed in January</a:t>
            </a:r>
          </a:p>
          <a:p>
            <a:pPr marL="457200" marR="0" lvl="0" indent="-457200" algn="l" rtl="0">
              <a:spcBef>
                <a:spcPts val="0"/>
              </a:spcBef>
              <a:spcAft>
                <a:spcPts val="0"/>
              </a:spcAft>
              <a:buClr>
                <a:schemeClr val="dk1"/>
              </a:buClr>
              <a:buSzPts val="2400"/>
              <a:buFont typeface="Arial"/>
              <a:buChar char="•"/>
            </a:pPr>
            <a:endParaRPr lang="en-US" sz="24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Visits are also on offer to corporate and other partners who will host site tours</a:t>
            </a:r>
            <a:endParaRPr sz="18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7594FB7-D193-F54A-B38E-A937EC758C67}"/>
              </a:ext>
            </a:extLst>
          </p:cNvPr>
          <p:cNvPicPr>
            <a:picLocks noChangeAspect="1"/>
          </p:cNvPicPr>
          <p:nvPr/>
        </p:nvPicPr>
        <p:blipFill>
          <a:blip r:embed="rId4"/>
          <a:stretch>
            <a:fillRect/>
          </a:stretch>
        </p:blipFill>
        <p:spPr>
          <a:xfrm>
            <a:off x="6996599" y="1837823"/>
            <a:ext cx="4546066" cy="31823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74" name="Shape 174"/>
          <p:cNvSpPr/>
          <p:nvPr/>
        </p:nvSpPr>
        <p:spPr>
          <a:xfrm>
            <a:off x="1771649" y="258623"/>
            <a:ext cx="8648699"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After the NYSF Year 12 Program</a:t>
            </a:r>
            <a:endParaRPr dirty="0"/>
          </a:p>
        </p:txBody>
      </p:sp>
      <p:sp>
        <p:nvSpPr>
          <p:cNvPr id="175" name="Shape 175"/>
          <p:cNvSpPr txBox="1"/>
          <p:nvPr/>
        </p:nvSpPr>
        <p:spPr>
          <a:xfrm>
            <a:off x="901741" y="1698979"/>
            <a:ext cx="9845288" cy="49003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chemeClr val="dk1"/>
                </a:solidFill>
                <a:latin typeface="Calibri"/>
                <a:ea typeface="Calibri"/>
                <a:cs typeface="Calibri"/>
                <a:sym typeface="Calibri"/>
              </a:rPr>
              <a:t>International Programs</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lvl="3" indent="-342900">
              <a:buClr>
                <a:schemeClr val="dk1"/>
              </a:buClr>
              <a:buSzPts val="2400"/>
              <a:buFont typeface="Arial" panose="020B0604020202020204" pitchFamily="34" charset="0"/>
              <a:buChar char="•"/>
            </a:pPr>
            <a:r>
              <a:rPr lang="en-US" sz="2400" dirty="0">
                <a:solidFill>
                  <a:schemeClr val="dk1"/>
                </a:solidFill>
                <a:latin typeface="Calibri"/>
                <a:ea typeface="Calibri"/>
                <a:cs typeface="Calibri"/>
                <a:sym typeface="Calibri"/>
              </a:rPr>
              <a:t>In 2020 NYSF Alumni can apply for a place at the </a:t>
            </a:r>
            <a:r>
              <a:rPr lang="en-AU" sz="2400" dirty="0">
                <a:solidFill>
                  <a:schemeClr val="dk1"/>
                </a:solidFill>
                <a:latin typeface="Calibri"/>
                <a:ea typeface="Calibri"/>
                <a:cs typeface="Calibri"/>
                <a:sym typeface="Calibri"/>
              </a:rPr>
              <a:t>London International Youth Science Forum (LIYSF) London, England</a:t>
            </a:r>
          </a:p>
          <a:p>
            <a:pPr marL="342900" lvl="8" indent="-342900">
              <a:buClr>
                <a:schemeClr val="dk1"/>
              </a:buClr>
              <a:buSzPts val="2400"/>
              <a:buFont typeface="Arial" panose="020B0604020202020204" pitchFamily="34" charset="0"/>
              <a:buChar char="•"/>
            </a:pPr>
            <a:r>
              <a:rPr lang="en-AU" sz="2400" dirty="0">
                <a:solidFill>
                  <a:schemeClr val="dk1"/>
                </a:solidFill>
                <a:latin typeface="Calibri"/>
                <a:ea typeface="Calibri"/>
                <a:cs typeface="Calibri"/>
                <a:sym typeface="Calibri"/>
              </a:rPr>
              <a:t>LIYSF has been running for more than 50 years and attracts over 500 students from almost 75 countries for a two-week session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Shape 234"/>
          <p:cNvSpPr/>
          <p:nvPr/>
        </p:nvSpPr>
        <p:spPr>
          <a:xfrm>
            <a:off x="1771651" y="302300"/>
            <a:ext cx="8648699"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1C1C1C"/>
                </a:solidFill>
                <a:latin typeface="Calibri"/>
                <a:ea typeface="Calibri"/>
                <a:cs typeface="Calibri"/>
                <a:sym typeface="Calibri"/>
              </a:rPr>
              <a:t>Thank you</a:t>
            </a:r>
            <a:endParaRPr/>
          </a:p>
        </p:txBody>
      </p:sp>
      <p:sp>
        <p:nvSpPr>
          <p:cNvPr id="235" name="Shape 235"/>
          <p:cNvSpPr txBox="1"/>
          <p:nvPr/>
        </p:nvSpPr>
        <p:spPr>
          <a:xfrm>
            <a:off x="1320800" y="1683099"/>
            <a:ext cx="9753599" cy="3416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If you are doing a presentation to YOUR school or Rotary Club please make sure you thank them directly and identify any individuals who may have helped you</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If anyone provided some funding for you to attend, please mention them</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It’s also important to acknowledge all of the NYSF Partners – see next slide.</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Indicate how people can find out more from you – can they contact you?  </a:t>
            </a:r>
            <a:endParaRP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pic>
        <p:nvPicPr>
          <p:cNvPr id="4" name="Picture 3">
            <a:extLst>
              <a:ext uri="{FF2B5EF4-FFF2-40B4-BE49-F238E27FC236}">
                <a16:creationId xmlns:a16="http://schemas.microsoft.com/office/drawing/2014/main" id="{76566127-55C8-ED4F-AEF4-EA87DEA57C3A}"/>
              </a:ext>
            </a:extLst>
          </p:cNvPr>
          <p:cNvPicPr>
            <a:picLocks noChangeAspect="1"/>
          </p:cNvPicPr>
          <p:nvPr/>
        </p:nvPicPr>
        <p:blipFill>
          <a:blip r:embed="rId4"/>
          <a:stretch>
            <a:fillRect/>
          </a:stretch>
        </p:blipFill>
        <p:spPr>
          <a:xfrm>
            <a:off x="812539" y="122811"/>
            <a:ext cx="10255264" cy="57685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Shape 250"/>
          <p:cNvSpPr txBox="1"/>
          <p:nvPr/>
        </p:nvSpPr>
        <p:spPr>
          <a:xfrm>
            <a:off x="2887073" y="1392721"/>
            <a:ext cx="676304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err="1">
                <a:solidFill>
                  <a:schemeClr val="dk1"/>
                </a:solidFill>
                <a:latin typeface="Calibri"/>
                <a:ea typeface="Calibri"/>
                <a:cs typeface="Calibri"/>
                <a:sym typeface="Calibri"/>
              </a:rPr>
              <a:t>www.nysf.edu.au</a:t>
            </a:r>
            <a:endParaRPr sz="2800" dirty="0">
              <a:solidFill>
                <a:schemeClr val="dk1"/>
              </a:solidFill>
              <a:latin typeface="Calibri"/>
              <a:ea typeface="Calibri"/>
              <a:cs typeface="Calibri"/>
              <a:sym typeface="Calibri"/>
            </a:endParaRPr>
          </a:p>
        </p:txBody>
      </p:sp>
      <p:pic>
        <p:nvPicPr>
          <p:cNvPr id="251" name="Shape 251"/>
          <p:cNvPicPr preferRelativeResize="0"/>
          <p:nvPr/>
        </p:nvPicPr>
        <p:blipFill rotWithShape="1">
          <a:blip r:embed="rId3">
            <a:alphaModFix/>
          </a:blip>
          <a:srcRect/>
          <a:stretch/>
        </p:blipFill>
        <p:spPr>
          <a:xfrm>
            <a:off x="6083300" y="3149600"/>
            <a:ext cx="9600" cy="53520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534" y="358025"/>
            <a:ext cx="3823061" cy="11009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7963" y="400985"/>
            <a:ext cx="2703576" cy="1014984"/>
          </a:xfrm>
          <a:prstGeom prst="rect">
            <a:avLst/>
          </a:prstGeom>
        </p:spPr>
      </p:pic>
      <p:pic>
        <p:nvPicPr>
          <p:cNvPr id="9" name="Picture 8" descr="A group of people standing in front of a crowd&#10;&#10;Description automatically generated">
            <a:extLst>
              <a:ext uri="{FF2B5EF4-FFF2-40B4-BE49-F238E27FC236}">
                <a16:creationId xmlns:a16="http://schemas.microsoft.com/office/drawing/2014/main" id="{856C7C55-4581-5345-AA31-7DB2ED72074B}"/>
              </a:ext>
            </a:extLst>
          </p:cNvPr>
          <p:cNvPicPr>
            <a:picLocks noChangeAspect="1"/>
          </p:cNvPicPr>
          <p:nvPr/>
        </p:nvPicPr>
        <p:blipFill>
          <a:blip r:embed="rId6"/>
          <a:stretch>
            <a:fillRect/>
          </a:stretch>
        </p:blipFill>
        <p:spPr>
          <a:xfrm>
            <a:off x="3546600" y="2049021"/>
            <a:ext cx="5642811" cy="45142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a:stretch/>
        </p:blipFill>
        <p:spPr>
          <a:xfrm>
            <a:off x="6083300" y="3149600"/>
            <a:ext cx="9600" cy="535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252" y="1764026"/>
            <a:ext cx="2843034" cy="818692"/>
          </a:xfrm>
          <a:prstGeom prst="rect">
            <a:avLst/>
          </a:prstGeom>
        </p:spPr>
      </p:pic>
      <p:sp>
        <p:nvSpPr>
          <p:cNvPr id="13" name="TextBox 12">
            <a:extLst>
              <a:ext uri="{FF2B5EF4-FFF2-40B4-BE49-F238E27FC236}">
                <a16:creationId xmlns:a16="http://schemas.microsoft.com/office/drawing/2014/main" id="{AD4E51B4-9FA8-FB48-8C93-F403840ABF58}"/>
              </a:ext>
            </a:extLst>
          </p:cNvPr>
          <p:cNvSpPr txBox="1"/>
          <p:nvPr/>
        </p:nvSpPr>
        <p:spPr>
          <a:xfrm>
            <a:off x="0" y="2899970"/>
            <a:ext cx="5479231" cy="1569660"/>
          </a:xfrm>
          <a:prstGeom prst="rect">
            <a:avLst/>
          </a:prstGeom>
          <a:noFill/>
        </p:spPr>
        <p:txBody>
          <a:bodyPr wrap="square" rtlCol="0">
            <a:spAutoFit/>
          </a:bodyPr>
          <a:lstStyle/>
          <a:p>
            <a:pPr algn="ctr"/>
            <a:r>
              <a:rPr lang="en-US" sz="4800" b="1" dirty="0">
                <a:solidFill>
                  <a:schemeClr val="bg2">
                    <a:lumMod val="50000"/>
                  </a:schemeClr>
                </a:solidFill>
                <a:latin typeface="Calibri" panose="020F0502020204030204" pitchFamily="34" charset="0"/>
                <a:ea typeface="Apple Color Emoji" pitchFamily="2" charset="0"/>
                <a:cs typeface="Calibri" panose="020F0502020204030204" pitchFamily="34" charset="0"/>
              </a:rPr>
              <a:t>NYSF Year 12 Program 2021</a:t>
            </a:r>
          </a:p>
        </p:txBody>
      </p:sp>
      <p:pic>
        <p:nvPicPr>
          <p:cNvPr id="15" name="Picture 14">
            <a:extLst>
              <a:ext uri="{FF2B5EF4-FFF2-40B4-BE49-F238E27FC236}">
                <a16:creationId xmlns:a16="http://schemas.microsoft.com/office/drawing/2014/main" id="{720A7E30-BAC5-014F-B0E7-D0C9CB3BE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85" y="5440501"/>
            <a:ext cx="11450589" cy="1199959"/>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22CB6E18-4C40-FF4B-B76C-7828B7FE004F}"/>
              </a:ext>
            </a:extLst>
          </p:cNvPr>
          <p:cNvPicPr>
            <a:picLocks noChangeAspect="1"/>
          </p:cNvPicPr>
          <p:nvPr/>
        </p:nvPicPr>
        <p:blipFill>
          <a:blip r:embed="rId6"/>
          <a:stretch>
            <a:fillRect/>
          </a:stretch>
        </p:blipFill>
        <p:spPr>
          <a:xfrm>
            <a:off x="5163959" y="313793"/>
            <a:ext cx="6751315" cy="54010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Shape 106"/>
          <p:cNvSpPr/>
          <p:nvPr/>
        </p:nvSpPr>
        <p:spPr>
          <a:xfrm>
            <a:off x="2982886" y="2115975"/>
            <a:ext cx="68982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Insert your name here</a:t>
            </a:r>
            <a:endParaRPr dirty="0"/>
          </a:p>
        </p:txBody>
      </p:sp>
      <p:cxnSp>
        <p:nvCxnSpPr>
          <p:cNvPr id="107" name="Shape 107"/>
          <p:cNvCxnSpPr/>
          <p:nvPr/>
        </p:nvCxnSpPr>
        <p:spPr>
          <a:xfrm>
            <a:off x="1014762" y="3204591"/>
            <a:ext cx="10262700" cy="0"/>
          </a:xfrm>
          <a:prstGeom prst="straightConnector1">
            <a:avLst/>
          </a:prstGeom>
          <a:noFill/>
          <a:ln w="25400" cap="flat" cmpd="sng">
            <a:solidFill>
              <a:schemeClr val="dk1"/>
            </a:solidFill>
            <a:prstDash val="solid"/>
            <a:round/>
            <a:headEnd type="none" w="med" len="med"/>
            <a:tailEnd type="none" w="med" len="med"/>
          </a:ln>
        </p:spPr>
      </p:cxnSp>
      <p:sp>
        <p:nvSpPr>
          <p:cNvPr id="108" name="Shape 108"/>
          <p:cNvSpPr/>
          <p:nvPr/>
        </p:nvSpPr>
        <p:spPr>
          <a:xfrm>
            <a:off x="4357546" y="3597282"/>
            <a:ext cx="3885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i="1" dirty="0">
                <a:solidFill>
                  <a:schemeClr val="dk1"/>
                </a:solidFill>
                <a:latin typeface="Calibri"/>
                <a:ea typeface="Calibri"/>
                <a:cs typeface="Calibri"/>
                <a:sym typeface="Calibri"/>
              </a:rPr>
              <a:t>NYSF 2020</a:t>
            </a:r>
            <a:endParaRPr dirty="0"/>
          </a:p>
          <a:p>
            <a:pPr marL="0" marR="0" lvl="0" indent="0" algn="ctr" rtl="0">
              <a:spcBef>
                <a:spcPts val="1100"/>
              </a:spcBef>
              <a:spcAft>
                <a:spcPts val="0"/>
              </a:spcAft>
              <a:buNone/>
            </a:pPr>
            <a:r>
              <a:rPr lang="en-US" sz="2200" i="1" dirty="0">
                <a:solidFill>
                  <a:schemeClr val="dk1"/>
                </a:solidFill>
                <a:latin typeface="Calibri"/>
                <a:ea typeface="Calibri"/>
                <a:cs typeface="Calibri"/>
                <a:sym typeface="Calibri"/>
              </a:rPr>
              <a:t>Your Rotary District Number</a:t>
            </a:r>
            <a:endParaRPr dirty="0"/>
          </a:p>
          <a:p>
            <a:pPr marL="0" marR="0" lvl="0" indent="0" algn="ctr" rtl="0">
              <a:spcBef>
                <a:spcPts val="1100"/>
              </a:spcBef>
              <a:spcAft>
                <a:spcPts val="0"/>
              </a:spcAft>
              <a:buNone/>
            </a:pPr>
            <a:r>
              <a:rPr lang="en-US" sz="2200" i="1" dirty="0">
                <a:solidFill>
                  <a:schemeClr val="dk1"/>
                </a:solidFill>
                <a:latin typeface="Calibri"/>
                <a:ea typeface="Calibri"/>
                <a:cs typeface="Calibri"/>
                <a:sym typeface="Calibri"/>
              </a:rPr>
              <a:t>Your NYSF Interest Group Name</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15" name="Shape 115"/>
          <p:cNvSpPr/>
          <p:nvPr/>
        </p:nvSpPr>
        <p:spPr>
          <a:xfrm>
            <a:off x="1762017" y="103804"/>
            <a:ext cx="8648699"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1C1C1C"/>
                </a:solidFill>
                <a:latin typeface="Calibri"/>
                <a:ea typeface="Calibri"/>
                <a:cs typeface="Calibri"/>
                <a:sym typeface="Calibri"/>
              </a:rPr>
              <a:t>What is the National Youth </a:t>
            </a:r>
            <a:endParaRPr/>
          </a:p>
          <a:p>
            <a:pPr marL="0" marR="0" lvl="0" indent="0" algn="ctr" rtl="0">
              <a:spcBef>
                <a:spcPts val="0"/>
              </a:spcBef>
              <a:spcAft>
                <a:spcPts val="0"/>
              </a:spcAft>
              <a:buNone/>
            </a:pPr>
            <a:r>
              <a:rPr lang="en-US" sz="4400">
                <a:solidFill>
                  <a:srgbClr val="1C1C1C"/>
                </a:solidFill>
                <a:latin typeface="Calibri"/>
                <a:ea typeface="Calibri"/>
                <a:cs typeface="Calibri"/>
                <a:sym typeface="Calibri"/>
              </a:rPr>
              <a:t>Science Forum (NYSF)?</a:t>
            </a:r>
            <a:endParaRPr/>
          </a:p>
        </p:txBody>
      </p:sp>
      <p:sp>
        <p:nvSpPr>
          <p:cNvPr id="116" name="Shape 116"/>
          <p:cNvSpPr txBox="1"/>
          <p:nvPr/>
        </p:nvSpPr>
        <p:spPr>
          <a:xfrm>
            <a:off x="1276650" y="1595025"/>
            <a:ext cx="6276056" cy="4893600"/>
          </a:xfrm>
          <a:prstGeom prst="rect">
            <a:avLst/>
          </a:prstGeom>
          <a:noFill/>
          <a:ln>
            <a:noFill/>
          </a:ln>
        </p:spPr>
        <p:txBody>
          <a:bodyPr spcFirstLastPara="1" wrap="square" lIns="91425" tIns="45700" rIns="91425" bIns="45700" anchor="t" anchorCtr="0">
            <a:noAutofit/>
          </a:bodyPr>
          <a:lstStyle/>
          <a:p>
            <a:pPr marL="342900" marR="0" lvl="0" indent="-342900"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NYSF is a non-profit organisation that runs a number of science outreach activities. Its flagship NYSF Year 12 Program  runs in January each year </a:t>
            </a:r>
            <a:endParaRPr dirty="0"/>
          </a:p>
          <a:p>
            <a:pPr marL="0" marR="0" lvl="0" indent="0" algn="just" rtl="0">
              <a:spcBef>
                <a:spcPts val="0"/>
              </a:spcBef>
              <a:spcAft>
                <a:spcPts val="0"/>
              </a:spcAft>
              <a:buNone/>
            </a:pPr>
            <a:endParaRPr sz="2400" dirty="0">
              <a:solidFill>
                <a:schemeClr val="dk1"/>
              </a:solidFill>
              <a:latin typeface="Calibri"/>
              <a:ea typeface="Calibri"/>
              <a:cs typeface="Calibri"/>
              <a:sym typeface="Calibri"/>
            </a:endParaRPr>
          </a:p>
          <a:p>
            <a:pPr marL="342900" marR="0" lvl="0" indent="-342900"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The program is a 10-day residential activity for students interested in Science, Technology, Engineering and </a:t>
            </a:r>
            <a:r>
              <a:rPr lang="en-US" sz="2400" dirty="0" err="1">
                <a:solidFill>
                  <a:schemeClr val="dk1"/>
                </a:solidFill>
                <a:latin typeface="Calibri"/>
                <a:ea typeface="Calibri"/>
                <a:cs typeface="Calibri"/>
                <a:sym typeface="Calibri"/>
              </a:rPr>
              <a:t>Maths</a:t>
            </a:r>
            <a:r>
              <a:rPr lang="en-US" sz="2400" dirty="0">
                <a:solidFill>
                  <a:schemeClr val="dk1"/>
                </a:solidFill>
                <a:latin typeface="Calibri"/>
                <a:ea typeface="Calibri"/>
                <a:cs typeface="Calibri"/>
                <a:sym typeface="Calibri"/>
              </a:rPr>
              <a:t> (STEM)</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Participants gain significant insights into the variety of study and career opportunities available across STEM fields</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p:txBody>
      </p:sp>
      <p:sp>
        <p:nvSpPr>
          <p:cNvPr id="117" name="Shape 117"/>
          <p:cNvSpPr txBox="1"/>
          <p:nvPr/>
        </p:nvSpPr>
        <p:spPr>
          <a:xfrm>
            <a:off x="8369372" y="2140374"/>
            <a:ext cx="2411048" cy="2862322"/>
          </a:xfrm>
          <a:prstGeom prst="rect">
            <a:avLst/>
          </a:pr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Insert Photo of you at NYSF</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24" name="Shape 124"/>
          <p:cNvSpPr/>
          <p:nvPr/>
        </p:nvSpPr>
        <p:spPr>
          <a:xfrm>
            <a:off x="1771650" y="191475"/>
            <a:ext cx="8648700" cy="769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US" sz="4400">
                <a:solidFill>
                  <a:srgbClr val="1C1C1C"/>
                </a:solidFill>
                <a:latin typeface="Calibri"/>
                <a:ea typeface="Calibri"/>
                <a:cs typeface="Calibri"/>
                <a:sym typeface="Calibri"/>
              </a:rPr>
              <a:t>What is the National Youth </a:t>
            </a:r>
            <a:endParaRPr>
              <a:solidFill>
                <a:schemeClr val="dk1"/>
              </a:solidFill>
            </a:endParaRPr>
          </a:p>
          <a:p>
            <a:pPr marL="0" lvl="0" indent="0" algn="ctr" rtl="0">
              <a:spcBef>
                <a:spcPts val="0"/>
              </a:spcBef>
              <a:spcAft>
                <a:spcPts val="0"/>
              </a:spcAft>
              <a:buNone/>
            </a:pPr>
            <a:r>
              <a:rPr lang="en-US" sz="4400">
                <a:solidFill>
                  <a:srgbClr val="1C1C1C"/>
                </a:solidFill>
                <a:latin typeface="Calibri"/>
                <a:ea typeface="Calibri"/>
                <a:cs typeface="Calibri"/>
                <a:sym typeface="Calibri"/>
              </a:rPr>
              <a:t>Science Forum (NYSF)?</a:t>
            </a:r>
            <a:endParaRPr sz="4400">
              <a:solidFill>
                <a:srgbClr val="1C1C1C"/>
              </a:solidFill>
              <a:latin typeface="Calibri"/>
              <a:ea typeface="Calibri"/>
              <a:cs typeface="Calibri"/>
              <a:sym typeface="Calibri"/>
            </a:endParaRPr>
          </a:p>
          <a:p>
            <a:pPr marL="0" lvl="0" indent="0" algn="ctr" rtl="0">
              <a:spcBef>
                <a:spcPts val="0"/>
              </a:spcBef>
              <a:spcAft>
                <a:spcPts val="0"/>
              </a:spcAft>
              <a:buClr>
                <a:schemeClr val="dk1"/>
              </a:buClr>
              <a:buFont typeface="Arial"/>
              <a:buNone/>
            </a:pPr>
            <a:endParaRPr sz="4400">
              <a:solidFill>
                <a:srgbClr val="1C1C1C"/>
              </a:solidFill>
              <a:latin typeface="Calibri"/>
              <a:ea typeface="Calibri"/>
              <a:cs typeface="Calibri"/>
              <a:sym typeface="Calibri"/>
            </a:endParaRPr>
          </a:p>
          <a:p>
            <a:pPr marL="0" marR="0" lvl="0" indent="0" algn="ctr" rtl="0">
              <a:spcBef>
                <a:spcPts val="0"/>
              </a:spcBef>
              <a:spcAft>
                <a:spcPts val="0"/>
              </a:spcAft>
              <a:buNone/>
            </a:pPr>
            <a:endParaRPr sz="4400">
              <a:solidFill>
                <a:srgbClr val="1C1C1C"/>
              </a:solidFill>
              <a:latin typeface="Calibri"/>
              <a:ea typeface="Calibri"/>
              <a:cs typeface="Calibri"/>
              <a:sym typeface="Calibri"/>
            </a:endParaRPr>
          </a:p>
        </p:txBody>
      </p:sp>
      <p:sp>
        <p:nvSpPr>
          <p:cNvPr id="125" name="Shape 125"/>
          <p:cNvSpPr txBox="1"/>
          <p:nvPr/>
        </p:nvSpPr>
        <p:spPr>
          <a:xfrm>
            <a:off x="819150" y="1809213"/>
            <a:ext cx="10553700" cy="40626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The NYSF Year 12 program has been running since 1984</a:t>
            </a:r>
            <a:endParaRPr sz="24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NYSF was initiated by Rotary, and clubs in our communities continue their close involvement today</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More than 12,000 participants have attended over 36 years</a:t>
            </a:r>
            <a:endParaRPr dirty="0"/>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The program is funded by government, corporate and university partners</a:t>
            </a:r>
            <a:endParaRPr sz="2400" dirty="0">
              <a:solidFill>
                <a:schemeClr val="dk1"/>
              </a:solidFill>
              <a:latin typeface="Calibri"/>
              <a:ea typeface="Calibri"/>
              <a:cs typeface="Calibri"/>
              <a:sym typeface="Calibri"/>
            </a:endParaRPr>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NYSF Year 12 Program participants stay on campus at the host university</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32" name="Shape 132"/>
          <p:cNvSpPr/>
          <p:nvPr/>
        </p:nvSpPr>
        <p:spPr>
          <a:xfrm>
            <a:off x="695915" y="287034"/>
            <a:ext cx="1068328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What happens at the NYSF Year 12 Program?</a:t>
            </a:r>
            <a:endParaRPr dirty="0"/>
          </a:p>
        </p:txBody>
      </p:sp>
      <p:sp>
        <p:nvSpPr>
          <p:cNvPr id="133" name="Shape 133"/>
          <p:cNvSpPr txBox="1"/>
          <p:nvPr/>
        </p:nvSpPr>
        <p:spPr>
          <a:xfrm>
            <a:off x="1387976" y="1346824"/>
            <a:ext cx="9299161" cy="4801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dirty="0">
                <a:solidFill>
                  <a:srgbClr val="FF0000"/>
                </a:solidFill>
                <a:latin typeface="Calibri"/>
                <a:ea typeface="Calibri"/>
                <a:cs typeface="Calibri"/>
                <a:sym typeface="Calibri"/>
              </a:rPr>
              <a:t>Add some of your best photos for the different parts of session. This part could include 3-4 slides. The NYSF can supply photos if you need some. Email </a:t>
            </a:r>
            <a:r>
              <a:rPr lang="en-US" sz="2400" dirty="0" err="1">
                <a:solidFill>
                  <a:srgbClr val="FF0000"/>
                </a:solidFill>
                <a:latin typeface="Calibri"/>
                <a:ea typeface="Calibri"/>
                <a:cs typeface="Calibri"/>
                <a:sym typeface="Calibri"/>
              </a:rPr>
              <a:t>communications@nysf.edu.au</a:t>
            </a:r>
            <a:endParaRPr dirty="0">
              <a:solidFill>
                <a:srgbClr val="FF0000"/>
              </a:solidFill>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Here you can talk about:</a:t>
            </a:r>
            <a:endParaRPr dirty="0"/>
          </a:p>
          <a:p>
            <a:pPr marL="171450" marR="0" lvl="0" indent="-1714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Laboratory and site visits</a:t>
            </a:r>
            <a:endParaRPr dirty="0"/>
          </a:p>
          <a:p>
            <a:pPr marL="171450" marR="0" lvl="0" indent="-1714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Keynote addresses and lectures</a:t>
            </a:r>
            <a:endParaRPr dirty="0"/>
          </a:p>
          <a:p>
            <a:pPr marL="171450" marR="0" lvl="0" indent="-1714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Workshops, debates and forums</a:t>
            </a:r>
            <a:endParaRPr dirty="0"/>
          </a:p>
          <a:p>
            <a:pPr marL="171450" marR="0" lvl="0" indent="-1714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Science Dinner</a:t>
            </a:r>
            <a:endParaRPr dirty="0"/>
          </a:p>
          <a:p>
            <a:pPr marL="171450" marR="0" lvl="0" indent="-171450" algn="l" rtl="0">
              <a:spcBef>
                <a:spcPts val="0"/>
              </a:spcBef>
              <a:spcAft>
                <a:spcPts val="0"/>
              </a:spcAft>
              <a:buClr>
                <a:schemeClr val="dk1"/>
              </a:buClr>
              <a:buSzPts val="2400"/>
              <a:buFont typeface="Arial"/>
              <a:buChar char="•"/>
            </a:pPr>
            <a:r>
              <a:rPr lang="en-US" sz="2400" dirty="0" err="1">
                <a:solidFill>
                  <a:schemeClr val="dk1"/>
                </a:solidFill>
                <a:latin typeface="Calibri"/>
                <a:ea typeface="Calibri"/>
                <a:cs typeface="Calibri"/>
                <a:sym typeface="Calibri"/>
              </a:rPr>
              <a:t>Socialising</a:t>
            </a:r>
            <a:r>
              <a:rPr lang="en-US" sz="2400" dirty="0">
                <a:solidFill>
                  <a:schemeClr val="dk1"/>
                </a:solidFill>
                <a:latin typeface="Calibri"/>
                <a:ea typeface="Calibri"/>
                <a:cs typeface="Calibri"/>
                <a:sym typeface="Calibri"/>
              </a:rPr>
              <a:t> </a:t>
            </a:r>
            <a:endParaRPr dirty="0"/>
          </a:p>
          <a:p>
            <a:pPr marL="171450" marR="0" lvl="0" indent="-1714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Networking</a:t>
            </a:r>
            <a:endParaRPr dirty="0"/>
          </a:p>
          <a:p>
            <a:pPr marL="171450" marR="0" lvl="0" indent="-1714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Experience life on campus at </a:t>
            </a:r>
            <a:r>
              <a:rPr lang="en-US" sz="2400" dirty="0" err="1">
                <a:solidFill>
                  <a:schemeClr val="dk1"/>
                </a:solidFill>
                <a:latin typeface="Calibri"/>
                <a:ea typeface="Calibri"/>
                <a:cs typeface="Calibri"/>
                <a:sym typeface="Calibri"/>
              </a:rPr>
              <a:t>uni</a:t>
            </a:r>
            <a:r>
              <a:rPr lang="en-US" sz="2400" dirty="0">
                <a:solidFill>
                  <a:schemeClr val="dk1"/>
                </a:solidFill>
                <a:latin typeface="Calibri"/>
                <a:ea typeface="Calibri"/>
                <a:cs typeface="Calibri"/>
                <a:sym typeface="Calibri"/>
              </a:rPr>
              <a:t> </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40" name="Shape 140"/>
          <p:cNvSpPr/>
          <p:nvPr/>
        </p:nvSpPr>
        <p:spPr>
          <a:xfrm>
            <a:off x="996586" y="315000"/>
            <a:ext cx="10375124"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Calibri"/>
                <a:ea typeface="Calibri"/>
                <a:cs typeface="Calibri"/>
                <a:sym typeface="Calibri"/>
              </a:rPr>
              <a:t>Who can attend the NYSF Year 12 Program?</a:t>
            </a:r>
            <a:endParaRPr dirty="0"/>
          </a:p>
        </p:txBody>
      </p:sp>
      <p:sp>
        <p:nvSpPr>
          <p:cNvPr id="141" name="Shape 141"/>
          <p:cNvSpPr txBox="1"/>
          <p:nvPr/>
        </p:nvSpPr>
        <p:spPr>
          <a:xfrm>
            <a:off x="1172991" y="1084441"/>
            <a:ext cx="10022313" cy="55399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Students who:</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Are currently in year 11 and will move on to year 12 next year</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Are interested in science, technology, engineering and </a:t>
            </a:r>
            <a:r>
              <a:rPr lang="en-US" sz="2400" dirty="0" err="1">
                <a:solidFill>
                  <a:schemeClr val="dk1"/>
                </a:solidFill>
                <a:latin typeface="Calibri"/>
                <a:ea typeface="Calibri"/>
                <a:cs typeface="Calibri"/>
                <a:sym typeface="Calibri"/>
              </a:rPr>
              <a:t>maths</a:t>
            </a:r>
            <a:r>
              <a:rPr lang="en-US" sz="2400" dirty="0">
                <a:solidFill>
                  <a:schemeClr val="dk1"/>
                </a:solidFill>
                <a:latin typeface="Calibri"/>
                <a:ea typeface="Calibri"/>
                <a:cs typeface="Calibri"/>
                <a:sym typeface="Calibri"/>
              </a:rPr>
              <a:t> (STEM)</a:t>
            </a: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Are involved in community and extracurricular activities</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Anyone from all over Australia can apply</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49" name="Shape 149"/>
          <p:cNvSpPr/>
          <p:nvPr/>
        </p:nvSpPr>
        <p:spPr>
          <a:xfrm>
            <a:off x="1014763" y="141962"/>
            <a:ext cx="10313638"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1C1C1C"/>
                </a:solidFill>
                <a:latin typeface="Calibri"/>
                <a:ea typeface="Calibri"/>
                <a:cs typeface="Calibri"/>
                <a:sym typeface="Calibri"/>
              </a:rPr>
              <a:t>Who can attend the NYSF Year 12 Program?</a:t>
            </a:r>
            <a:endParaRPr/>
          </a:p>
        </p:txBody>
      </p:sp>
      <p:sp>
        <p:nvSpPr>
          <p:cNvPr id="150" name="Shape 150"/>
          <p:cNvSpPr txBox="1"/>
          <p:nvPr/>
        </p:nvSpPr>
        <p:spPr>
          <a:xfrm>
            <a:off x="727742" y="996327"/>
            <a:ext cx="5093700" cy="478148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In 2021, there are places for nearly 600 students in three sessions, selected through the 21 Rotary districts.  </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Regional quotas for each Rotary district ensuring equity of access for students from remote and regional areas.</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 name="Picture 2" descr="A group of people in a tent&#10;&#10;Description automatically generated">
            <a:extLst>
              <a:ext uri="{FF2B5EF4-FFF2-40B4-BE49-F238E27FC236}">
                <a16:creationId xmlns:a16="http://schemas.microsoft.com/office/drawing/2014/main" id="{C2AA19AB-DD6C-EA40-A215-DCBEBCE2B4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178478" y="1256963"/>
            <a:ext cx="5373928" cy="40304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54" y="5548045"/>
            <a:ext cx="11450589" cy="1199959"/>
          </a:xfrm>
          <a:prstGeom prst="rect">
            <a:avLst/>
          </a:prstGeom>
        </p:spPr>
      </p:pic>
      <p:sp>
        <p:nvSpPr>
          <p:cNvPr id="157" name="Shape 157"/>
          <p:cNvSpPr/>
          <p:nvPr/>
        </p:nvSpPr>
        <p:spPr>
          <a:xfrm>
            <a:off x="850900" y="251500"/>
            <a:ext cx="10363200"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1C1C1C"/>
                </a:solidFill>
                <a:latin typeface="Calibri"/>
                <a:ea typeface="Calibri"/>
                <a:cs typeface="Calibri"/>
                <a:sym typeface="Calibri"/>
              </a:rPr>
              <a:t>How to apply for the NYSF Year 12 Program</a:t>
            </a:r>
            <a:endParaRPr/>
          </a:p>
        </p:txBody>
      </p:sp>
      <p:sp>
        <p:nvSpPr>
          <p:cNvPr id="158" name="Shape 158"/>
          <p:cNvSpPr txBox="1"/>
          <p:nvPr/>
        </p:nvSpPr>
        <p:spPr>
          <a:xfrm>
            <a:off x="1079500" y="1230251"/>
            <a:ext cx="9906000" cy="517064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Applications are taken online through the NYSF database – </a:t>
            </a:r>
            <a:r>
              <a:rPr lang="en-US" sz="2400" u="sng" dirty="0">
                <a:solidFill>
                  <a:schemeClr val="hlink"/>
                </a:solidFill>
                <a:latin typeface="Calibri"/>
                <a:ea typeface="Calibri"/>
                <a:cs typeface="Calibri"/>
                <a:sym typeface="Calibri"/>
                <a:hlinkClick r:id="rId4"/>
              </a:rPr>
              <a:t>www.nysf.edu.au</a:t>
            </a:r>
            <a:r>
              <a:rPr lang="en-US" sz="2400" dirty="0">
                <a:solidFill>
                  <a:schemeClr val="dk1"/>
                </a:solidFill>
                <a:latin typeface="Calibri"/>
                <a:ea typeface="Calibri"/>
                <a:cs typeface="Calibri"/>
                <a:sym typeface="Calibri"/>
              </a:rPr>
              <a:t>. All information you need is here, including fee information</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Applications open early March and close 20 July each year</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Your application will need to be endorsed by a local Rotary club, so do your research early to find a club in your area to support you</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If a club endorses you, your application is forwarded for selection to represent your Rotary District</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NYSF 2016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1422</TotalTime>
  <Words>1187</Words>
  <Application>Microsoft Office PowerPoint</Application>
  <PresentationFormat>Widescreen</PresentationFormat>
  <Paragraphs>136</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NYSF 2016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morris Dalla Costa</cp:lastModifiedBy>
  <cp:revision>24</cp:revision>
  <cp:lastPrinted>2020-02-11T00:17:14Z</cp:lastPrinted>
  <dcterms:modified xsi:type="dcterms:W3CDTF">2020-06-15T04:18:47Z</dcterms:modified>
</cp:coreProperties>
</file>